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LhWF0AuAZ6TkyS5BnjjLdkO9E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6A0D1A-1635-4076-93FA-A9503AAD39EC}">
  <a:tblStyle styleId="{966A0D1A-1635-4076-93FA-A9503AAD39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4"/>
    <p:restoredTop sz="94609"/>
  </p:normalViewPr>
  <p:slideViewPr>
    <p:cSldViewPr snapToGrid="0">
      <p:cViewPr varScale="1">
        <p:scale>
          <a:sx n="151" d="100"/>
          <a:sy n="151" d="100"/>
        </p:scale>
        <p:origin x="10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b579dc22c_0_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b579dc22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b579dc22c_0_2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b579dc22c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b579dc22c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b579dc22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b579dc22c_0_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b579dc22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b579dc22c_0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b579dc22c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b579dc22c_0_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b579dc22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b9252b52c_2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b9252b52c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b9252b52c_2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b9252b52c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b579dc22c_0_2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b579dc22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b9252b52c_2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b9252b52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 name="Google Shape;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b579dc22c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4b579dc22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b579dc22c_0_3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b579dc22c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b579dc22c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b579dc22c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b579dc22c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b579dc22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b579dc22c_0_4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b579dc22c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b579dc22c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b579dc22c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579dc22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b579dc22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b579dc22c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b579dc22c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b579dc22c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b579dc22c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b579dc22c_0_4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b579dc22c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b579dc22c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b579dc22c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b579dc22c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b579dc22c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b579dc22c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4b579dc22c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b579dc22c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4b579dc22c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4b579dc22c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4b579dc22c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b579dc22c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4b579dc22c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b579dc22c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b579dc22c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4b579dc22c_0_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4b579dc22c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b579dc22c_0_4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b579dc22c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4b9252b52c_3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4b9252b52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4b9252b52c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4b9252b52c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b9252b52c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4b9252b52c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4b579dc22c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4b579dc22c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b579dc22c_0_5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4b579dc22c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4b579dc22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4b579dc22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4b9252b52c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4b9252b52c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b579dc22c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b579dc22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*Opportunity for Extra credit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4b579dc22c_0_2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4b579dc22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4b579dc22c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4b579dc22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
        <p:cNvGrpSpPr/>
        <p:nvPr/>
      </p:nvGrpSpPr>
      <p:grpSpPr>
        <a:xfrm>
          <a:off x="0" y="0"/>
          <a:ext cx="0" cy="0"/>
          <a:chOff x="0" y="0"/>
          <a:chExt cx="0" cy="0"/>
        </a:xfrm>
      </p:grpSpPr>
      <p:sp>
        <p:nvSpPr>
          <p:cNvPr id="8" name="Google Shape;8;p9"/>
          <p:cNvSpPr txBox="1">
            <a:spLocks noGrp="1"/>
          </p:cNvSpPr>
          <p:nvPr>
            <p:ph type="ctrTitle"/>
          </p:nvPr>
        </p:nvSpPr>
        <p:spPr>
          <a:xfrm>
            <a:off x="1087118" y="882150"/>
            <a:ext cx="9580882" cy="126769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9"/>
          <p:cNvSpPr txBox="1">
            <a:spLocks noGrp="1"/>
          </p:cNvSpPr>
          <p:nvPr>
            <p:ph type="subTitle" idx="1"/>
          </p:nvPr>
        </p:nvSpPr>
        <p:spPr>
          <a:xfrm>
            <a:off x="1087120" y="2357754"/>
            <a:ext cx="9580880" cy="716969"/>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body" idx="2"/>
          </p:nvPr>
        </p:nvSpPr>
        <p:spPr>
          <a:xfrm>
            <a:off x="1087118" y="3700144"/>
            <a:ext cx="9580880" cy="3210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Vertical Title and Text">
  <p:cSld name="Vertical Title and Text">
    <p:spTree>
      <p:nvGrpSpPr>
        <p:cNvPr id="1" name="Shape 11"/>
        <p:cNvGrpSpPr/>
        <p:nvPr/>
      </p:nvGrpSpPr>
      <p:grpSpPr>
        <a:xfrm>
          <a:off x="0" y="0"/>
          <a:ext cx="0" cy="0"/>
          <a:chOff x="0" y="0"/>
          <a:chExt cx="0" cy="0"/>
        </a:xfrm>
      </p:grpSpPr>
      <p:pic>
        <p:nvPicPr>
          <p:cNvPr id="12" name="Google Shape;12;p16"/>
          <p:cNvPicPr preferRelativeResize="0"/>
          <p:nvPr/>
        </p:nvPicPr>
        <p:blipFill rotWithShape="1">
          <a:blip r:embed="rId2">
            <a:alphaModFix/>
          </a:blip>
          <a:srcRect/>
          <a:stretch/>
        </p:blipFill>
        <p:spPr>
          <a:xfrm>
            <a:off x="2902273" y="0"/>
            <a:ext cx="8327571" cy="6858000"/>
          </a:xfrm>
          <a:prstGeom prst="rect">
            <a:avLst/>
          </a:prstGeom>
          <a:noFill/>
          <a:ln>
            <a:noFill/>
          </a:ln>
        </p:spPr>
      </p:pic>
      <p:sp>
        <p:nvSpPr>
          <p:cNvPr id="13" name="Google Shape;13;p16"/>
          <p:cNvSpPr txBox="1"/>
          <p:nvPr/>
        </p:nvSpPr>
        <p:spPr>
          <a:xfrm>
            <a:off x="560566" y="957643"/>
            <a:ext cx="2484783"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A5A5A5"/>
                </a:solidFill>
                <a:latin typeface="Arial"/>
                <a:ea typeface="Arial"/>
                <a:cs typeface="Arial"/>
                <a:sym typeface="Arial"/>
              </a:rPr>
              <a:t>This PowerPoint template uses official DePaul brand colors. If you’re looking to use additional brand colors, please use the values associated with the color tints listed on this page.</a:t>
            </a:r>
            <a:endParaRPr/>
          </a:p>
          <a:p>
            <a:pPr marL="0" marR="0" lvl="0" indent="0" algn="l" rtl="0">
              <a:spcBef>
                <a:spcPts val="0"/>
              </a:spcBef>
              <a:spcAft>
                <a:spcPts val="0"/>
              </a:spcAft>
              <a:buNone/>
            </a:pPr>
            <a:endParaRPr sz="1800" b="0" i="0" u="none" strike="noStrike">
              <a:solidFill>
                <a:srgbClr val="A5A5A5"/>
              </a:solidFill>
              <a:latin typeface="Arial"/>
              <a:ea typeface="Arial"/>
              <a:cs typeface="Arial"/>
              <a:sym typeface="Arial"/>
            </a:endParaRPr>
          </a:p>
          <a:p>
            <a:pPr marL="0" marR="0" lvl="0" indent="0" algn="l" rtl="0">
              <a:spcBef>
                <a:spcPts val="0"/>
              </a:spcBef>
              <a:spcAft>
                <a:spcPts val="0"/>
              </a:spcAft>
              <a:buNone/>
            </a:pPr>
            <a:endParaRPr sz="1800" b="0" i="0">
              <a:solidFill>
                <a:srgbClr val="A5A5A5"/>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11"/>
          <p:cNvSpPr txBox="1">
            <a:spLocks noGrp="1"/>
          </p:cNvSpPr>
          <p:nvPr>
            <p:ph type="body" idx="1"/>
          </p:nvPr>
        </p:nvSpPr>
        <p:spPr>
          <a:xfrm>
            <a:off x="790145" y="1742706"/>
            <a:ext cx="10611710" cy="4351338"/>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11"/>
          <p:cNvSpPr txBox="1">
            <a:spLocks noGrp="1"/>
          </p:cNvSpPr>
          <p:nvPr>
            <p:ph type="title"/>
          </p:nvPr>
        </p:nvSpPr>
        <p:spPr>
          <a:xfrm>
            <a:off x="790146" y="515671"/>
            <a:ext cx="10611710" cy="99298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
        <p:cNvGrpSpPr/>
        <p:nvPr/>
      </p:nvGrpSpPr>
      <p:grpSpPr>
        <a:xfrm>
          <a:off x="0" y="0"/>
          <a:ext cx="0" cy="0"/>
          <a:chOff x="0" y="0"/>
          <a:chExt cx="0" cy="0"/>
        </a:xfrm>
      </p:grpSpPr>
      <p:sp>
        <p:nvSpPr>
          <p:cNvPr id="21" name="Google Shape;21;p12"/>
          <p:cNvSpPr txBox="1">
            <a:spLocks noGrp="1"/>
          </p:cNvSpPr>
          <p:nvPr>
            <p:ph type="body" idx="1"/>
          </p:nvPr>
        </p:nvSpPr>
        <p:spPr>
          <a:xfrm>
            <a:off x="790145" y="1732546"/>
            <a:ext cx="5181600" cy="4351338"/>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12"/>
          <p:cNvSpPr txBox="1">
            <a:spLocks noGrp="1"/>
          </p:cNvSpPr>
          <p:nvPr>
            <p:ph type="body" idx="2"/>
          </p:nvPr>
        </p:nvSpPr>
        <p:spPr>
          <a:xfrm>
            <a:off x="6220255" y="1732546"/>
            <a:ext cx="5181600" cy="4351338"/>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12"/>
          <p:cNvSpPr txBox="1">
            <a:spLocks noGrp="1"/>
          </p:cNvSpPr>
          <p:nvPr>
            <p:ph type="title"/>
          </p:nvPr>
        </p:nvSpPr>
        <p:spPr>
          <a:xfrm>
            <a:off x="790146" y="515671"/>
            <a:ext cx="10611710" cy="99298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8" descr="A city skyline with a blue sign&#10;&#10;Description automatically generated with low confidence"/>
          <p:cNvPicPr preferRelativeResize="0"/>
          <p:nvPr/>
        </p:nvPicPr>
        <p:blipFill rotWithShape="1">
          <a:blip r:embed="rId5">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pic>
        <p:nvPicPr>
          <p:cNvPr id="16" name="Google Shape;16;p10" descr="A picture containing shape&#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www.gastonsanchez.com/visually-enforced/how-to/2012/10/13/MCA-in-R/"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1087118" y="882150"/>
            <a:ext cx="9580882" cy="126769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000"/>
              <a:buFont typeface="Arial"/>
              <a:buNone/>
            </a:pPr>
            <a:r>
              <a:rPr lang="en-US">
                <a:solidFill>
                  <a:srgbClr val="0057B7"/>
                </a:solidFill>
              </a:rPr>
              <a:t>IBM HR Attrition Data</a:t>
            </a:r>
            <a:endParaRPr/>
          </a:p>
        </p:txBody>
      </p:sp>
      <p:sp>
        <p:nvSpPr>
          <p:cNvPr id="29" name="Google Shape;29;p1"/>
          <p:cNvSpPr txBox="1">
            <a:spLocks noGrp="1"/>
          </p:cNvSpPr>
          <p:nvPr>
            <p:ph type="subTitle" idx="1"/>
          </p:nvPr>
        </p:nvSpPr>
        <p:spPr>
          <a:xfrm>
            <a:off x="1087125" y="1945699"/>
            <a:ext cx="9580800" cy="1705500"/>
          </a:xfrm>
          <a:prstGeom prst="rect">
            <a:avLst/>
          </a:prstGeom>
          <a:noFill/>
          <a:ln>
            <a:noFill/>
          </a:ln>
        </p:spPr>
        <p:txBody>
          <a:bodyPr spcFirstLastPara="1" wrap="square" lIns="91425" tIns="45700" rIns="91425" bIns="45700" anchor="b" anchorCtr="0">
            <a:noAutofit/>
          </a:bodyPr>
          <a:lstStyle/>
          <a:p>
            <a:pPr marL="0" lvl="0" indent="0" algn="l" rtl="0">
              <a:lnSpc>
                <a:spcPct val="98181"/>
              </a:lnSpc>
              <a:spcBef>
                <a:spcPts val="0"/>
              </a:spcBef>
              <a:spcAft>
                <a:spcPts val="0"/>
              </a:spcAft>
              <a:buClr>
                <a:schemeClr val="dk1"/>
              </a:buClr>
              <a:buSzPts val="1100"/>
              <a:buFont typeface="Arial"/>
              <a:buNone/>
            </a:pPr>
            <a:r>
              <a:rPr lang="en-US" sz="2800">
                <a:solidFill>
                  <a:srgbClr val="0057B7"/>
                </a:solidFill>
              </a:rPr>
              <a:t>DSC 424 : Project Presentation</a:t>
            </a:r>
            <a:endParaRPr sz="2800">
              <a:solidFill>
                <a:srgbClr val="0057B7"/>
              </a:solidFill>
            </a:endParaRPr>
          </a:p>
          <a:p>
            <a:pPr marL="0" lvl="0" indent="0" algn="l" rtl="0">
              <a:lnSpc>
                <a:spcPct val="98181"/>
              </a:lnSpc>
              <a:spcBef>
                <a:spcPts val="0"/>
              </a:spcBef>
              <a:spcAft>
                <a:spcPts val="0"/>
              </a:spcAft>
              <a:buClr>
                <a:schemeClr val="dk1"/>
              </a:buClr>
              <a:buSzPts val="1100"/>
              <a:buFont typeface="Arial"/>
              <a:buNone/>
            </a:pPr>
            <a:r>
              <a:rPr lang="en-US" sz="1600">
                <a:solidFill>
                  <a:srgbClr val="0057B7"/>
                </a:solidFill>
              </a:rPr>
              <a:t>Team : DATA CREW</a:t>
            </a:r>
            <a:endParaRPr sz="1600">
              <a:solidFill>
                <a:srgbClr val="0057B7"/>
              </a:solidFill>
            </a:endParaRPr>
          </a:p>
          <a:p>
            <a:pPr marL="0" lvl="0" indent="0" algn="l" rtl="0">
              <a:spcBef>
                <a:spcPts val="1000"/>
              </a:spcBef>
              <a:spcAft>
                <a:spcPts val="0"/>
              </a:spcAft>
              <a:buClr>
                <a:schemeClr val="dk1"/>
              </a:buClr>
              <a:buSzPts val="1400"/>
              <a:buNone/>
            </a:pPr>
            <a:endParaRPr/>
          </a:p>
          <a:p>
            <a:pPr marL="0" lvl="0" indent="0" algn="l" rtl="0">
              <a:spcBef>
                <a:spcPts val="1000"/>
              </a:spcBef>
              <a:spcAft>
                <a:spcPts val="0"/>
              </a:spcAft>
              <a:buClr>
                <a:schemeClr val="dk1"/>
              </a:buClr>
              <a:buSzPts val="1400"/>
              <a:buFont typeface="Arial"/>
              <a:buNone/>
            </a:pPr>
            <a:r>
              <a:rPr lang="en-US"/>
              <a:t>Data set : </a:t>
            </a:r>
            <a:r>
              <a:rPr lang="en-US" sz="2600">
                <a:solidFill>
                  <a:schemeClr val="dk1"/>
                </a:solidFill>
              </a:rPr>
              <a:t> </a:t>
            </a:r>
            <a:r>
              <a:rPr lang="en-US" sz="2050" u="sng">
                <a:solidFill>
                  <a:schemeClr val="hlink"/>
                </a:solidFill>
                <a:hlinkClick r:id="rId3"/>
              </a:rPr>
              <a:t>IBM HR Analytics Employee Attrition &amp; Performance | Kaggle</a:t>
            </a:r>
            <a:endParaRPr/>
          </a:p>
        </p:txBody>
      </p:sp>
      <p:sp>
        <p:nvSpPr>
          <p:cNvPr id="30" name="Google Shape;30;p1"/>
          <p:cNvSpPr txBox="1">
            <a:spLocks noGrp="1"/>
          </p:cNvSpPr>
          <p:nvPr>
            <p:ph type="body" idx="2"/>
          </p:nvPr>
        </p:nvSpPr>
        <p:spPr>
          <a:xfrm>
            <a:off x="1087118" y="3700144"/>
            <a:ext cx="9580880" cy="321014"/>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US">
                <a:solidFill>
                  <a:srgbClr val="0057B7"/>
                </a:solidFill>
              </a:rPr>
              <a:t>Members : Jiten Mishra , Erik Pak ,  Denvir Gama , Zachary Hollis</a:t>
            </a:r>
            <a:endParaRPr>
              <a:solidFill>
                <a:srgbClr val="0057B7"/>
              </a:solidFill>
            </a:endParaRPr>
          </a:p>
          <a:p>
            <a:pPr marL="0" lvl="0" indent="0" algn="l" rtl="0">
              <a:lnSpc>
                <a:spcPct val="90000"/>
              </a:lnSpc>
              <a:spcBef>
                <a:spcPts val="0"/>
              </a:spcBef>
              <a:spcAft>
                <a:spcPts val="0"/>
              </a:spcAft>
              <a:buClr>
                <a:schemeClr val="accent1"/>
              </a:buClr>
              <a:buSzPts val="14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4b579dc22c_0_225"/>
          <p:cNvSpPr txBox="1">
            <a:spLocks noGrp="1"/>
          </p:cNvSpPr>
          <p:nvPr>
            <p:ph type="body" idx="1"/>
          </p:nvPr>
        </p:nvSpPr>
        <p:spPr>
          <a:xfrm>
            <a:off x="790145" y="1732546"/>
            <a:ext cx="5181600" cy="43512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Parallel analysis suggests that the number of factors =  6  and the number of components =  5 </a:t>
            </a:r>
            <a:endParaRPr sz="2200"/>
          </a:p>
          <a:p>
            <a:pPr marL="457200" lvl="0" indent="-368300" algn="l" rtl="0">
              <a:spcBef>
                <a:spcPts val="0"/>
              </a:spcBef>
              <a:spcAft>
                <a:spcPts val="0"/>
              </a:spcAft>
              <a:buSzPts val="2200"/>
              <a:buChar char="•"/>
            </a:pPr>
            <a:r>
              <a:rPr lang="en-US" sz="2200"/>
              <a:t>The best number of factors will likely be 6 or 7 judging by the PCA and the Parallel analysis</a:t>
            </a:r>
            <a:endParaRPr sz="2200"/>
          </a:p>
        </p:txBody>
      </p:sp>
      <p:sp>
        <p:nvSpPr>
          <p:cNvPr id="95" name="Google Shape;95;g24b579dc22c_0_225"/>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Parallel Analysis </a:t>
            </a:r>
            <a:endParaRPr/>
          </a:p>
        </p:txBody>
      </p:sp>
      <p:pic>
        <p:nvPicPr>
          <p:cNvPr id="96" name="Google Shape;96;g24b579dc22c_0_225"/>
          <p:cNvPicPr preferRelativeResize="0"/>
          <p:nvPr/>
        </p:nvPicPr>
        <p:blipFill>
          <a:blip r:embed="rId3">
            <a:alphaModFix/>
          </a:blip>
          <a:stretch>
            <a:fillRect/>
          </a:stretch>
        </p:blipFill>
        <p:spPr>
          <a:xfrm>
            <a:off x="5971745" y="1508671"/>
            <a:ext cx="5915455" cy="36549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24b579dc22c_0_231"/>
          <p:cNvSpPr txBox="1">
            <a:spLocks noGrp="1"/>
          </p:cNvSpPr>
          <p:nvPr>
            <p:ph type="body" idx="1"/>
          </p:nvPr>
        </p:nvSpPr>
        <p:spPr>
          <a:xfrm>
            <a:off x="708020" y="1732546"/>
            <a:ext cx="5181600" cy="43512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Conducted using the Principal function and varimax rotation</a:t>
            </a:r>
            <a:endParaRPr sz="2200"/>
          </a:p>
          <a:p>
            <a:pPr marL="457200" lvl="0" indent="-368300" algn="l" rtl="0">
              <a:spcBef>
                <a:spcPts val="0"/>
              </a:spcBef>
              <a:spcAft>
                <a:spcPts val="0"/>
              </a:spcAft>
              <a:buSzPts val="2200"/>
              <a:buChar char="•"/>
            </a:pPr>
            <a:r>
              <a:rPr lang="en-US" sz="2200"/>
              <a:t>First analysis was using 5 factors</a:t>
            </a:r>
            <a:endParaRPr sz="2200"/>
          </a:p>
          <a:p>
            <a:pPr marL="914400" lvl="1" indent="-368300" algn="l" rtl="0">
              <a:spcBef>
                <a:spcPts val="0"/>
              </a:spcBef>
              <a:spcAft>
                <a:spcPts val="0"/>
              </a:spcAft>
              <a:buSzPts val="2200"/>
              <a:buChar char="•"/>
            </a:pPr>
            <a:r>
              <a:rPr lang="en-US" sz="2200"/>
              <a:t>Did not create good factors</a:t>
            </a:r>
            <a:endParaRPr sz="2200"/>
          </a:p>
          <a:p>
            <a:pPr marL="457200" lvl="0" indent="-368300" algn="l" rtl="0">
              <a:spcBef>
                <a:spcPts val="0"/>
              </a:spcBef>
              <a:spcAft>
                <a:spcPts val="0"/>
              </a:spcAft>
              <a:buSzPts val="2200"/>
              <a:buChar char="•"/>
            </a:pPr>
            <a:r>
              <a:rPr lang="en-US" sz="2200"/>
              <a:t>Second was using 6</a:t>
            </a:r>
            <a:endParaRPr sz="2200"/>
          </a:p>
          <a:p>
            <a:pPr marL="914400" lvl="1" indent="-368300" algn="l" rtl="0">
              <a:spcBef>
                <a:spcPts val="0"/>
              </a:spcBef>
              <a:spcAft>
                <a:spcPts val="0"/>
              </a:spcAft>
              <a:buSzPts val="2200"/>
              <a:buChar char="•"/>
            </a:pPr>
            <a:r>
              <a:rPr lang="en-US" sz="2200"/>
              <a:t>Better but still the same issues</a:t>
            </a:r>
            <a:endParaRPr sz="2200"/>
          </a:p>
        </p:txBody>
      </p:sp>
      <p:sp>
        <p:nvSpPr>
          <p:cNvPr id="102" name="Google Shape;102;g24b579dc22c_0_231"/>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PFA using 5 and 6 factors</a:t>
            </a:r>
            <a:endParaRPr/>
          </a:p>
        </p:txBody>
      </p:sp>
      <p:pic>
        <p:nvPicPr>
          <p:cNvPr id="103" name="Google Shape;103;g24b579dc22c_0_231"/>
          <p:cNvPicPr preferRelativeResize="0"/>
          <p:nvPr/>
        </p:nvPicPr>
        <p:blipFill>
          <a:blip r:embed="rId3">
            <a:alphaModFix/>
          </a:blip>
          <a:stretch>
            <a:fillRect/>
          </a:stretch>
        </p:blipFill>
        <p:spPr>
          <a:xfrm>
            <a:off x="6278145" y="906733"/>
            <a:ext cx="5413213" cy="50445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b579dc22c_0_237"/>
          <p:cNvSpPr txBox="1">
            <a:spLocks noGrp="1"/>
          </p:cNvSpPr>
          <p:nvPr>
            <p:ph type="body" idx="1"/>
          </p:nvPr>
        </p:nvSpPr>
        <p:spPr>
          <a:xfrm>
            <a:off x="790145" y="1732546"/>
            <a:ext cx="5181600" cy="43512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7 factors gave the best result</a:t>
            </a:r>
            <a:endParaRPr sz="2200"/>
          </a:p>
          <a:p>
            <a:pPr marL="914400" lvl="1" indent="-368300" algn="l" rtl="0">
              <a:spcBef>
                <a:spcPts val="0"/>
              </a:spcBef>
              <a:spcAft>
                <a:spcPts val="0"/>
              </a:spcAft>
              <a:buSzPts val="2200"/>
              <a:buChar char="•"/>
            </a:pPr>
            <a:r>
              <a:rPr lang="en-US" sz="2200"/>
              <a:t>Factors could be interpreted </a:t>
            </a:r>
            <a:endParaRPr sz="2200"/>
          </a:p>
          <a:p>
            <a:pPr marL="914400" lvl="1" indent="-368300" algn="l" rtl="0">
              <a:spcBef>
                <a:spcPts val="0"/>
              </a:spcBef>
              <a:spcAft>
                <a:spcPts val="0"/>
              </a:spcAft>
              <a:buSzPts val="2200"/>
              <a:buChar char="•"/>
            </a:pPr>
            <a:r>
              <a:rPr lang="en-US" sz="2200"/>
              <a:t>Did not leave out any variables</a:t>
            </a:r>
            <a:endParaRPr sz="2200"/>
          </a:p>
          <a:p>
            <a:pPr marL="914400" lvl="1" indent="-368300" algn="l" rtl="0">
              <a:spcBef>
                <a:spcPts val="0"/>
              </a:spcBef>
              <a:spcAft>
                <a:spcPts val="0"/>
              </a:spcAft>
              <a:buSzPts val="2200"/>
              <a:buChar char="•"/>
            </a:pPr>
            <a:r>
              <a:rPr lang="en-US" sz="2200"/>
              <a:t>Cumulative Variance was 61%</a:t>
            </a:r>
            <a:endParaRPr sz="2200"/>
          </a:p>
        </p:txBody>
      </p:sp>
      <p:sp>
        <p:nvSpPr>
          <p:cNvPr id="109" name="Google Shape;109;g24b579dc22c_0_237"/>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PFA - 7 factors</a:t>
            </a:r>
            <a:endParaRPr/>
          </a:p>
        </p:txBody>
      </p:sp>
      <p:pic>
        <p:nvPicPr>
          <p:cNvPr id="110" name="Google Shape;110;g24b579dc22c_0_237"/>
          <p:cNvPicPr preferRelativeResize="0"/>
          <p:nvPr/>
        </p:nvPicPr>
        <p:blipFill>
          <a:blip r:embed="rId3">
            <a:alphaModFix/>
          </a:blip>
          <a:stretch>
            <a:fillRect/>
          </a:stretch>
        </p:blipFill>
        <p:spPr>
          <a:xfrm>
            <a:off x="6257595" y="1732559"/>
            <a:ext cx="5076825" cy="423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4b579dc22c_0_243"/>
          <p:cNvSpPr txBox="1">
            <a:spLocks noGrp="1"/>
          </p:cNvSpPr>
          <p:nvPr>
            <p:ph type="body" idx="1"/>
          </p:nvPr>
        </p:nvSpPr>
        <p:spPr>
          <a:xfrm>
            <a:off x="790145" y="1732546"/>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200"/>
              <a:t>RC1 - Time with Company</a:t>
            </a:r>
            <a:endParaRPr sz="2200"/>
          </a:p>
          <a:p>
            <a:pPr marL="0" lvl="0" indent="0" algn="l" rtl="0">
              <a:spcBef>
                <a:spcPts val="1000"/>
              </a:spcBef>
              <a:spcAft>
                <a:spcPts val="0"/>
              </a:spcAft>
              <a:buNone/>
            </a:pPr>
            <a:r>
              <a:rPr lang="en-US" sz="2200"/>
              <a:t>RC3 - Seniority </a:t>
            </a:r>
            <a:endParaRPr sz="2200"/>
          </a:p>
          <a:p>
            <a:pPr marL="0" lvl="0" indent="0" algn="l" rtl="0">
              <a:spcBef>
                <a:spcPts val="1000"/>
              </a:spcBef>
              <a:spcAft>
                <a:spcPts val="0"/>
              </a:spcAft>
              <a:buNone/>
            </a:pPr>
            <a:r>
              <a:rPr lang="en-US" sz="2200"/>
              <a:t>RC2 - Performance</a:t>
            </a:r>
            <a:endParaRPr sz="2200"/>
          </a:p>
          <a:p>
            <a:pPr marL="0" lvl="0" indent="0" algn="l" rtl="0">
              <a:spcBef>
                <a:spcPts val="1000"/>
              </a:spcBef>
              <a:spcAft>
                <a:spcPts val="0"/>
              </a:spcAft>
              <a:buNone/>
            </a:pPr>
            <a:r>
              <a:rPr lang="en-US" sz="2200"/>
              <a:t>RC4 - Mariage/Stock</a:t>
            </a:r>
            <a:endParaRPr sz="2200"/>
          </a:p>
          <a:p>
            <a:pPr marL="0" lvl="0" indent="0" algn="l" rtl="0">
              <a:spcBef>
                <a:spcPts val="1000"/>
              </a:spcBef>
              <a:spcAft>
                <a:spcPts val="0"/>
              </a:spcAft>
              <a:buNone/>
            </a:pPr>
            <a:r>
              <a:rPr lang="en-US" sz="2200"/>
              <a:t>RC5 - Overtime and Training</a:t>
            </a:r>
            <a:endParaRPr sz="2200"/>
          </a:p>
          <a:p>
            <a:pPr marL="0" lvl="0" indent="0" algn="l" rtl="0">
              <a:spcBef>
                <a:spcPts val="1000"/>
              </a:spcBef>
              <a:spcAft>
                <a:spcPts val="0"/>
              </a:spcAft>
              <a:buNone/>
            </a:pPr>
            <a:r>
              <a:rPr lang="en-US" sz="2200"/>
              <a:t>RC6 - Hr Rate and Satisfaction</a:t>
            </a:r>
            <a:endParaRPr sz="2200"/>
          </a:p>
          <a:p>
            <a:pPr marL="0" lvl="0" indent="0" algn="l" rtl="0">
              <a:spcBef>
                <a:spcPts val="1000"/>
              </a:spcBef>
              <a:spcAft>
                <a:spcPts val="0"/>
              </a:spcAft>
              <a:buNone/>
            </a:pPr>
            <a:r>
              <a:rPr lang="en-US" sz="2200"/>
              <a:t>RC7 - Education, Day Rate and Relationship Status</a:t>
            </a:r>
            <a:endParaRPr sz="2200"/>
          </a:p>
        </p:txBody>
      </p:sp>
      <p:sp>
        <p:nvSpPr>
          <p:cNvPr id="116" name="Google Shape;116;g24b579dc22c_0_243"/>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Factor interpretations</a:t>
            </a:r>
            <a:endParaRPr/>
          </a:p>
        </p:txBody>
      </p:sp>
      <p:pic>
        <p:nvPicPr>
          <p:cNvPr id="117" name="Google Shape;117;g24b579dc22c_0_243"/>
          <p:cNvPicPr preferRelativeResize="0"/>
          <p:nvPr/>
        </p:nvPicPr>
        <p:blipFill>
          <a:blip r:embed="rId3">
            <a:alphaModFix/>
          </a:blip>
          <a:stretch>
            <a:fillRect/>
          </a:stretch>
        </p:blipFill>
        <p:spPr>
          <a:xfrm>
            <a:off x="6093345" y="935283"/>
            <a:ext cx="5915455" cy="49874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4b579dc22c_0_255"/>
          <p:cNvSpPr txBox="1">
            <a:spLocks noGrp="1"/>
          </p:cNvSpPr>
          <p:nvPr>
            <p:ph type="body" idx="2"/>
          </p:nvPr>
        </p:nvSpPr>
        <p:spPr>
          <a:xfrm>
            <a:off x="748300" y="1688650"/>
            <a:ext cx="10695300" cy="3601200"/>
          </a:xfrm>
          <a:prstGeom prst="rect">
            <a:avLst/>
          </a:prstGeom>
        </p:spPr>
        <p:txBody>
          <a:bodyPr spcFirstLastPara="1" wrap="square" lIns="91425" tIns="45700" rIns="91425" bIns="45700" anchor="t" anchorCtr="0">
            <a:noAutofit/>
          </a:bodyPr>
          <a:lstStyle/>
          <a:p>
            <a:pPr marL="457200" lvl="0" indent="-323850" algn="just" rtl="0">
              <a:spcBef>
                <a:spcPts val="1000"/>
              </a:spcBef>
              <a:spcAft>
                <a:spcPts val="0"/>
              </a:spcAft>
              <a:buSzPts val="1500"/>
              <a:buChar char="●"/>
            </a:pPr>
            <a:r>
              <a:rPr lang="en-US" sz="2200"/>
              <a:t>MCA is specifically designed for analyzing categorical data. It handles variables with multiple categories and aims to uncover the underlying structure and relationships between categorical variables.</a:t>
            </a:r>
            <a:endParaRPr sz="2200"/>
          </a:p>
          <a:p>
            <a:pPr marL="914400" lvl="0" indent="0" algn="just" rtl="0">
              <a:spcBef>
                <a:spcPts val="1000"/>
              </a:spcBef>
              <a:spcAft>
                <a:spcPts val="0"/>
              </a:spcAft>
              <a:buNone/>
            </a:pPr>
            <a:endParaRPr sz="2200"/>
          </a:p>
          <a:p>
            <a:pPr marL="914400" lvl="1" indent="-323850" algn="just" rtl="0">
              <a:lnSpc>
                <a:spcPct val="115000"/>
              </a:lnSpc>
              <a:spcBef>
                <a:spcPts val="0"/>
              </a:spcBef>
              <a:spcAft>
                <a:spcPts val="0"/>
              </a:spcAft>
              <a:buSzPts val="1500"/>
              <a:buChar char="○"/>
            </a:pPr>
            <a:r>
              <a:rPr lang="en-US" sz="2200"/>
              <a:t>Operates on contingency tables that represent the co-occurrence patterns and associations between categories of categorical variables</a:t>
            </a:r>
            <a:endParaRPr sz="2200"/>
          </a:p>
          <a:p>
            <a:pPr marL="914400" lvl="1" indent="-323850" algn="just" rtl="0">
              <a:lnSpc>
                <a:spcPct val="115000"/>
              </a:lnSpc>
              <a:spcBef>
                <a:spcPts val="0"/>
              </a:spcBef>
              <a:spcAft>
                <a:spcPts val="0"/>
              </a:spcAft>
              <a:buSzPts val="1500"/>
              <a:buChar char="○"/>
            </a:pPr>
            <a:r>
              <a:rPr lang="en-US" sz="2200"/>
              <a:t>Represents the data in a low-dimensional space where individuals and categories are positioned based on their relationships.</a:t>
            </a:r>
            <a:endParaRPr sz="2200"/>
          </a:p>
          <a:p>
            <a:pPr marL="914400" lvl="1" indent="-323850" algn="just" rtl="0">
              <a:lnSpc>
                <a:spcPct val="115000"/>
              </a:lnSpc>
              <a:spcBef>
                <a:spcPts val="0"/>
              </a:spcBef>
              <a:spcAft>
                <a:spcPts val="0"/>
              </a:spcAft>
              <a:buSzPts val="1500"/>
              <a:buChar char="○"/>
            </a:pPr>
            <a:r>
              <a:rPr lang="en-US" sz="2200"/>
              <a:t>Capturing the associations and dependencies between categorical variables</a:t>
            </a:r>
            <a:endParaRPr sz="2200"/>
          </a:p>
          <a:p>
            <a:pPr marL="914400" lvl="0" indent="0" algn="l" rtl="0">
              <a:lnSpc>
                <a:spcPct val="115000"/>
              </a:lnSpc>
              <a:spcBef>
                <a:spcPts val="0"/>
              </a:spcBef>
              <a:spcAft>
                <a:spcPts val="0"/>
              </a:spcAft>
              <a:buNone/>
            </a:pPr>
            <a:endParaRPr sz="2200"/>
          </a:p>
        </p:txBody>
      </p:sp>
      <p:sp>
        <p:nvSpPr>
          <p:cNvPr id="123" name="Google Shape;123;g24b579dc22c_0_255"/>
          <p:cNvSpPr txBox="1">
            <a:spLocks noGrp="1"/>
          </p:cNvSpPr>
          <p:nvPr>
            <p:ph type="title"/>
          </p:nvPr>
        </p:nvSpPr>
        <p:spPr>
          <a:xfrm>
            <a:off x="790150" y="515676"/>
            <a:ext cx="10611600" cy="100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2nd Line of Analysis Multiple Correspondence Analysis (MCA)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4b579dc22c_0_261"/>
          <p:cNvSpPr txBox="1">
            <a:spLocks noGrp="1"/>
          </p:cNvSpPr>
          <p:nvPr>
            <p:ph type="body" idx="1"/>
          </p:nvPr>
        </p:nvSpPr>
        <p:spPr>
          <a:xfrm>
            <a:off x="790150" y="1732550"/>
            <a:ext cx="10611600" cy="4522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200"/>
              <a:t>In R</a:t>
            </a:r>
            <a:endParaRPr sz="2200"/>
          </a:p>
          <a:p>
            <a:pPr marL="0" lvl="0" indent="0" algn="l" rtl="0">
              <a:spcBef>
                <a:spcPts val="1000"/>
              </a:spcBef>
              <a:spcAft>
                <a:spcPts val="0"/>
              </a:spcAft>
              <a:buNone/>
            </a:pPr>
            <a:endParaRPr sz="2200"/>
          </a:p>
          <a:p>
            <a:pPr marL="660400" lvl="0" indent="-368300" algn="l" rtl="0">
              <a:lnSpc>
                <a:spcPct val="130000"/>
              </a:lnSpc>
              <a:spcBef>
                <a:spcPts val="1200"/>
              </a:spcBef>
              <a:spcAft>
                <a:spcPts val="0"/>
              </a:spcAft>
              <a:buClr>
                <a:srgbClr val="38761D"/>
              </a:buClr>
              <a:buSzPts val="2200"/>
              <a:buFont typeface="Georgia"/>
              <a:buChar char="●"/>
            </a:pPr>
            <a:r>
              <a:rPr lang="en-US" sz="2200">
                <a:solidFill>
                  <a:srgbClr val="38761D"/>
                </a:solidFill>
                <a:highlight>
                  <a:srgbClr val="F5F5F5"/>
                </a:highlight>
                <a:latin typeface="Courier New"/>
                <a:ea typeface="Courier New"/>
                <a:cs typeface="Courier New"/>
                <a:sym typeface="Courier New"/>
              </a:rPr>
              <a:t>MCA()</a:t>
            </a:r>
            <a:r>
              <a:rPr lang="en-US" sz="2200">
                <a:solidFill>
                  <a:srgbClr val="38761D"/>
                </a:solidFill>
                <a:highlight>
                  <a:srgbClr val="FFFFFF"/>
                </a:highlight>
                <a:latin typeface="Georgia"/>
                <a:ea typeface="Georgia"/>
                <a:cs typeface="Georgia"/>
                <a:sym typeface="Georgia"/>
              </a:rPr>
              <a:t> (FactoMineR)</a:t>
            </a:r>
            <a:endParaRPr sz="2200">
              <a:solidFill>
                <a:srgbClr val="38761D"/>
              </a:solidFill>
              <a:highlight>
                <a:srgbClr val="FFFFFF"/>
              </a:highlight>
              <a:latin typeface="Georgia"/>
              <a:ea typeface="Georgia"/>
              <a:cs typeface="Georgia"/>
              <a:sym typeface="Georgia"/>
            </a:endParaRPr>
          </a:p>
          <a:p>
            <a:pPr marL="660400" lvl="0" indent="-368300" algn="l" rtl="0">
              <a:lnSpc>
                <a:spcPct val="130000"/>
              </a:lnSpc>
              <a:spcBef>
                <a:spcPts val="0"/>
              </a:spcBef>
              <a:spcAft>
                <a:spcPts val="0"/>
              </a:spcAft>
              <a:buClr>
                <a:srgbClr val="444444"/>
              </a:buClr>
              <a:buSzPts val="2200"/>
              <a:buFont typeface="Georgia"/>
              <a:buChar char="●"/>
            </a:pPr>
            <a:r>
              <a:rPr lang="en-US" sz="2200">
                <a:solidFill>
                  <a:srgbClr val="333333"/>
                </a:solidFill>
                <a:highlight>
                  <a:srgbClr val="F5F5F5"/>
                </a:highlight>
                <a:latin typeface="Courier New"/>
                <a:ea typeface="Courier New"/>
                <a:cs typeface="Courier New"/>
                <a:sym typeface="Courier New"/>
              </a:rPr>
              <a:t>mca()</a:t>
            </a:r>
            <a:r>
              <a:rPr lang="en-US" sz="2200">
                <a:solidFill>
                  <a:srgbClr val="444444"/>
                </a:solidFill>
                <a:highlight>
                  <a:srgbClr val="FFFFFF"/>
                </a:highlight>
                <a:latin typeface="Georgia"/>
                <a:ea typeface="Georgia"/>
                <a:cs typeface="Georgia"/>
                <a:sym typeface="Georgia"/>
              </a:rPr>
              <a:t> (MASS)</a:t>
            </a:r>
            <a:endParaRPr sz="2200">
              <a:solidFill>
                <a:srgbClr val="444444"/>
              </a:solidFill>
              <a:highlight>
                <a:srgbClr val="FFFFFF"/>
              </a:highlight>
              <a:latin typeface="Georgia"/>
              <a:ea typeface="Georgia"/>
              <a:cs typeface="Georgia"/>
              <a:sym typeface="Georgia"/>
            </a:endParaRPr>
          </a:p>
          <a:p>
            <a:pPr marL="660400" lvl="0" indent="-368300" algn="l" rtl="0">
              <a:lnSpc>
                <a:spcPct val="130000"/>
              </a:lnSpc>
              <a:spcBef>
                <a:spcPts val="0"/>
              </a:spcBef>
              <a:spcAft>
                <a:spcPts val="0"/>
              </a:spcAft>
              <a:buClr>
                <a:srgbClr val="444444"/>
              </a:buClr>
              <a:buSzPts val="2200"/>
              <a:buFont typeface="Georgia"/>
              <a:buChar char="●"/>
            </a:pPr>
            <a:r>
              <a:rPr lang="en-US" sz="2200">
                <a:solidFill>
                  <a:srgbClr val="333333"/>
                </a:solidFill>
                <a:highlight>
                  <a:srgbClr val="F5F5F5"/>
                </a:highlight>
                <a:latin typeface="Courier New"/>
                <a:ea typeface="Courier New"/>
                <a:cs typeface="Courier New"/>
                <a:sym typeface="Courier New"/>
              </a:rPr>
              <a:t>dudi.acm()</a:t>
            </a:r>
            <a:r>
              <a:rPr lang="en-US" sz="2200">
                <a:solidFill>
                  <a:srgbClr val="444444"/>
                </a:solidFill>
                <a:highlight>
                  <a:srgbClr val="FFFFFF"/>
                </a:highlight>
                <a:latin typeface="Georgia"/>
                <a:ea typeface="Georgia"/>
                <a:cs typeface="Georgia"/>
                <a:sym typeface="Georgia"/>
              </a:rPr>
              <a:t> (ade4)</a:t>
            </a:r>
            <a:endParaRPr sz="2200">
              <a:solidFill>
                <a:srgbClr val="444444"/>
              </a:solidFill>
              <a:highlight>
                <a:srgbClr val="FFFFFF"/>
              </a:highlight>
              <a:latin typeface="Georgia"/>
              <a:ea typeface="Georgia"/>
              <a:cs typeface="Georgia"/>
              <a:sym typeface="Georgia"/>
            </a:endParaRPr>
          </a:p>
          <a:p>
            <a:pPr marL="660400" lvl="0" indent="-368300" algn="l" rtl="0">
              <a:lnSpc>
                <a:spcPct val="130000"/>
              </a:lnSpc>
              <a:spcBef>
                <a:spcPts val="0"/>
              </a:spcBef>
              <a:spcAft>
                <a:spcPts val="0"/>
              </a:spcAft>
              <a:buClr>
                <a:srgbClr val="444444"/>
              </a:buClr>
              <a:buSzPts val="2200"/>
              <a:buFont typeface="Georgia"/>
              <a:buChar char="●"/>
            </a:pPr>
            <a:r>
              <a:rPr lang="en-US" sz="2200">
                <a:solidFill>
                  <a:srgbClr val="333333"/>
                </a:solidFill>
                <a:highlight>
                  <a:srgbClr val="F5F5F5"/>
                </a:highlight>
                <a:latin typeface="Courier New"/>
                <a:ea typeface="Courier New"/>
                <a:cs typeface="Courier New"/>
                <a:sym typeface="Courier New"/>
              </a:rPr>
              <a:t>mjca()</a:t>
            </a:r>
            <a:r>
              <a:rPr lang="en-US" sz="2200">
                <a:solidFill>
                  <a:srgbClr val="444444"/>
                </a:solidFill>
                <a:highlight>
                  <a:srgbClr val="FFFFFF"/>
                </a:highlight>
                <a:latin typeface="Georgia"/>
                <a:ea typeface="Georgia"/>
                <a:cs typeface="Georgia"/>
                <a:sym typeface="Georgia"/>
              </a:rPr>
              <a:t> (ca)</a:t>
            </a:r>
            <a:endParaRPr sz="2200">
              <a:solidFill>
                <a:srgbClr val="444444"/>
              </a:solidFill>
              <a:highlight>
                <a:srgbClr val="FFFFFF"/>
              </a:highlight>
              <a:latin typeface="Georgia"/>
              <a:ea typeface="Georgia"/>
              <a:cs typeface="Georgia"/>
              <a:sym typeface="Georgia"/>
            </a:endParaRPr>
          </a:p>
          <a:p>
            <a:pPr marL="660400" lvl="0" indent="-368300" algn="l" rtl="0">
              <a:lnSpc>
                <a:spcPct val="130000"/>
              </a:lnSpc>
              <a:spcBef>
                <a:spcPts val="0"/>
              </a:spcBef>
              <a:spcAft>
                <a:spcPts val="0"/>
              </a:spcAft>
              <a:buClr>
                <a:srgbClr val="444444"/>
              </a:buClr>
              <a:buSzPts val="2200"/>
              <a:buFont typeface="Georgia"/>
              <a:buChar char="●"/>
            </a:pPr>
            <a:r>
              <a:rPr lang="en-US" sz="2200">
                <a:solidFill>
                  <a:srgbClr val="333333"/>
                </a:solidFill>
                <a:highlight>
                  <a:srgbClr val="F5F5F5"/>
                </a:highlight>
                <a:latin typeface="Courier New"/>
                <a:ea typeface="Courier New"/>
                <a:cs typeface="Courier New"/>
                <a:sym typeface="Courier New"/>
              </a:rPr>
              <a:t>homals()</a:t>
            </a:r>
            <a:r>
              <a:rPr lang="en-US" sz="2200">
                <a:solidFill>
                  <a:srgbClr val="444444"/>
                </a:solidFill>
                <a:highlight>
                  <a:srgbClr val="FFFFFF"/>
                </a:highlight>
                <a:latin typeface="Georgia"/>
                <a:ea typeface="Georgia"/>
                <a:cs typeface="Georgia"/>
                <a:sym typeface="Georgia"/>
              </a:rPr>
              <a:t> (homals)</a:t>
            </a:r>
            <a:endParaRPr sz="2200">
              <a:solidFill>
                <a:srgbClr val="444444"/>
              </a:solidFill>
              <a:highlight>
                <a:srgbClr val="FFFFFF"/>
              </a:highlight>
              <a:latin typeface="Georgia"/>
              <a:ea typeface="Georgia"/>
              <a:cs typeface="Georgia"/>
              <a:sym typeface="Georgia"/>
            </a:endParaRPr>
          </a:p>
          <a:p>
            <a:pPr marL="0" lvl="0" indent="0" algn="l" rtl="0">
              <a:spcBef>
                <a:spcPts val="1200"/>
              </a:spcBef>
              <a:spcAft>
                <a:spcPts val="0"/>
              </a:spcAft>
              <a:buNone/>
            </a:pPr>
            <a:endParaRPr/>
          </a:p>
          <a:p>
            <a:pPr marL="0" lvl="0" indent="0" algn="l" rtl="0">
              <a:spcBef>
                <a:spcPts val="1000"/>
              </a:spcBef>
              <a:spcAft>
                <a:spcPts val="0"/>
              </a:spcAft>
              <a:buNone/>
            </a:pPr>
            <a:r>
              <a:rPr lang="en-US" sz="2000" u="sng">
                <a:solidFill>
                  <a:schemeClr val="hlink"/>
                </a:solidFill>
                <a:hlinkClick r:id="rId3"/>
              </a:rPr>
              <a:t>http://www.gastonsanchez.com/visually-enforced/how-to/2012/10/13/MCA-in-R/</a:t>
            </a:r>
            <a:endParaRPr sz="2000"/>
          </a:p>
        </p:txBody>
      </p:sp>
      <p:sp>
        <p:nvSpPr>
          <p:cNvPr id="129" name="Google Shape;129;g24b579dc22c_0_261"/>
          <p:cNvSpPr txBox="1">
            <a:spLocks noGrp="1"/>
          </p:cNvSpPr>
          <p:nvPr>
            <p:ph type="title"/>
          </p:nvPr>
        </p:nvSpPr>
        <p:spPr>
          <a:xfrm>
            <a:off x="790150" y="515674"/>
            <a:ext cx="10611600" cy="742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MCA Continued..</a:t>
            </a:r>
            <a:endParaRPr/>
          </a:p>
        </p:txBody>
      </p:sp>
      <p:pic>
        <p:nvPicPr>
          <p:cNvPr id="130" name="Google Shape;130;g24b579dc22c_0_261"/>
          <p:cNvPicPr preferRelativeResize="0"/>
          <p:nvPr/>
        </p:nvPicPr>
        <p:blipFill>
          <a:blip r:embed="rId4">
            <a:alphaModFix/>
          </a:blip>
          <a:stretch>
            <a:fillRect/>
          </a:stretch>
        </p:blipFill>
        <p:spPr>
          <a:xfrm>
            <a:off x="5412775" y="2169850"/>
            <a:ext cx="5358225" cy="283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4b9252b52c_2_33"/>
          <p:cNvSpPr txBox="1">
            <a:spLocks noGrp="1"/>
          </p:cNvSpPr>
          <p:nvPr>
            <p:ph type="body" idx="1"/>
          </p:nvPr>
        </p:nvSpPr>
        <p:spPr>
          <a:xfrm>
            <a:off x="790145" y="1732546"/>
            <a:ext cx="51816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a:t>Burt Method:</a:t>
            </a:r>
            <a:r>
              <a:rPr lang="en-US" sz="2400"/>
              <a:t> The Burt method is generally suitable for datasets with categorical variables that have multiple categories. It can capture complex relationships and dependencies between categories, making it useful for analyzing datasets with many categories and investigating co-occurrence patterns.</a:t>
            </a:r>
            <a:endParaRPr sz="2400"/>
          </a:p>
          <a:p>
            <a:pPr marL="0" lvl="0" indent="0" algn="l" rtl="0">
              <a:lnSpc>
                <a:spcPct val="115000"/>
              </a:lnSpc>
              <a:spcBef>
                <a:spcPts val="0"/>
              </a:spcBef>
              <a:spcAft>
                <a:spcPts val="0"/>
              </a:spcAft>
              <a:buNone/>
            </a:pPr>
            <a:endParaRPr sz="2200"/>
          </a:p>
          <a:p>
            <a:pPr marL="457200" lvl="0" indent="0" algn="l" rtl="0">
              <a:lnSpc>
                <a:spcPct val="115000"/>
              </a:lnSpc>
              <a:spcBef>
                <a:spcPts val="0"/>
              </a:spcBef>
              <a:spcAft>
                <a:spcPts val="0"/>
              </a:spcAft>
              <a:buNone/>
            </a:pPr>
            <a:endParaRPr sz="2400"/>
          </a:p>
          <a:p>
            <a:pPr marL="0" lvl="0" indent="0" algn="l" rtl="0">
              <a:spcBef>
                <a:spcPts val="1000"/>
              </a:spcBef>
              <a:spcAft>
                <a:spcPts val="0"/>
              </a:spcAft>
              <a:buNone/>
            </a:pPr>
            <a:endParaRPr/>
          </a:p>
        </p:txBody>
      </p:sp>
      <p:sp>
        <p:nvSpPr>
          <p:cNvPr id="136" name="Google Shape;136;g24b9252b52c_2_33"/>
          <p:cNvSpPr txBox="1">
            <a:spLocks noGrp="1"/>
          </p:cNvSpPr>
          <p:nvPr>
            <p:ph type="body" idx="2"/>
          </p:nvPr>
        </p:nvSpPr>
        <p:spPr>
          <a:xfrm>
            <a:off x="6220255" y="1732546"/>
            <a:ext cx="51816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a:t>Indicator Method:</a:t>
            </a:r>
            <a:r>
              <a:rPr lang="en-US" sz="2400"/>
              <a:t> The Indicator method is well-suited for datasets with binary categorical variables or situations where the focus is on presence or absence patterns. It is particularly useful when dealing with binary variables or analyzing data where the presence or absence of specific categories is of interest.</a:t>
            </a:r>
            <a:endParaRPr sz="2400"/>
          </a:p>
          <a:p>
            <a:pPr marL="0" lvl="0" indent="0" algn="l" rtl="0">
              <a:spcBef>
                <a:spcPts val="1000"/>
              </a:spcBef>
              <a:spcAft>
                <a:spcPts val="0"/>
              </a:spcAft>
              <a:buNone/>
            </a:pPr>
            <a:endParaRPr/>
          </a:p>
        </p:txBody>
      </p:sp>
      <p:sp>
        <p:nvSpPr>
          <p:cNvPr id="137" name="Google Shape;137;g24b9252b52c_2_33"/>
          <p:cNvSpPr txBox="1">
            <a:spLocks noGrp="1"/>
          </p:cNvSpPr>
          <p:nvPr>
            <p:ph type="title"/>
          </p:nvPr>
        </p:nvSpPr>
        <p:spPr>
          <a:xfrm>
            <a:off x="790150" y="515676"/>
            <a:ext cx="10611600" cy="121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MCA Continued..</a:t>
            </a:r>
            <a:endParaRPr/>
          </a:p>
          <a:p>
            <a:pPr marL="660400" lvl="0" indent="-368300" algn="l" rtl="0">
              <a:lnSpc>
                <a:spcPct val="130000"/>
              </a:lnSpc>
              <a:spcBef>
                <a:spcPts val="1200"/>
              </a:spcBef>
              <a:spcAft>
                <a:spcPts val="0"/>
              </a:spcAft>
              <a:buClr>
                <a:srgbClr val="38761D"/>
              </a:buClr>
              <a:buSzPts val="2200"/>
              <a:buFont typeface="Georgia"/>
              <a:buChar char="●"/>
            </a:pPr>
            <a:r>
              <a:rPr lang="en-US" sz="2200">
                <a:solidFill>
                  <a:srgbClr val="38761D"/>
                </a:solidFill>
                <a:highlight>
                  <a:srgbClr val="F5F5F5"/>
                </a:highlight>
                <a:latin typeface="Courier New"/>
                <a:ea typeface="Courier New"/>
                <a:cs typeface="Courier New"/>
                <a:sym typeface="Courier New"/>
              </a:rPr>
              <a:t>MCA()</a:t>
            </a:r>
            <a:r>
              <a:rPr lang="en-US" sz="2200">
                <a:solidFill>
                  <a:srgbClr val="38761D"/>
                </a:solidFill>
                <a:highlight>
                  <a:schemeClr val="lt1"/>
                </a:highlight>
                <a:latin typeface="Georgia"/>
                <a:ea typeface="Georgia"/>
                <a:cs typeface="Georgia"/>
                <a:sym typeface="Georgia"/>
              </a:rPr>
              <a:t> (FactoMineR): method parameter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4b9252b52c_2_54"/>
          <p:cNvSpPr txBox="1">
            <a:spLocks noGrp="1"/>
          </p:cNvSpPr>
          <p:nvPr>
            <p:ph type="title"/>
          </p:nvPr>
        </p:nvSpPr>
        <p:spPr>
          <a:xfrm>
            <a:off x="790150" y="515673"/>
            <a:ext cx="10611600" cy="5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MCA Continued..</a:t>
            </a:r>
            <a:endParaRPr/>
          </a:p>
        </p:txBody>
      </p:sp>
      <p:pic>
        <p:nvPicPr>
          <p:cNvPr id="143" name="Google Shape;143;g24b9252b52c_2_54"/>
          <p:cNvPicPr preferRelativeResize="0"/>
          <p:nvPr/>
        </p:nvPicPr>
        <p:blipFill>
          <a:blip r:embed="rId3">
            <a:alphaModFix/>
          </a:blip>
          <a:stretch>
            <a:fillRect/>
          </a:stretch>
        </p:blipFill>
        <p:spPr>
          <a:xfrm>
            <a:off x="790150" y="1051175"/>
            <a:ext cx="4930601" cy="4135399"/>
          </a:xfrm>
          <a:prstGeom prst="rect">
            <a:avLst/>
          </a:prstGeom>
          <a:noFill/>
          <a:ln>
            <a:noFill/>
          </a:ln>
        </p:spPr>
      </p:pic>
      <p:pic>
        <p:nvPicPr>
          <p:cNvPr id="144" name="Google Shape;144;g24b9252b52c_2_54"/>
          <p:cNvPicPr preferRelativeResize="0"/>
          <p:nvPr/>
        </p:nvPicPr>
        <p:blipFill>
          <a:blip r:embed="rId4">
            <a:alphaModFix/>
          </a:blip>
          <a:stretch>
            <a:fillRect/>
          </a:stretch>
        </p:blipFill>
        <p:spPr>
          <a:xfrm>
            <a:off x="5873150" y="1051175"/>
            <a:ext cx="5775100" cy="3916447"/>
          </a:xfrm>
          <a:prstGeom prst="rect">
            <a:avLst/>
          </a:prstGeom>
          <a:noFill/>
          <a:ln>
            <a:noFill/>
          </a:ln>
        </p:spPr>
      </p:pic>
      <p:sp>
        <p:nvSpPr>
          <p:cNvPr id="145" name="Google Shape;145;g24b9252b52c_2_54"/>
          <p:cNvSpPr txBox="1"/>
          <p:nvPr/>
        </p:nvSpPr>
        <p:spPr>
          <a:xfrm>
            <a:off x="1223400" y="5203800"/>
            <a:ext cx="10178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Mosaic Plot to determine the relationships between Marital Status &amp; Attrition to the Job Role</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24b579dc22c_0_267"/>
          <p:cNvPicPr preferRelativeResize="0"/>
          <p:nvPr/>
        </p:nvPicPr>
        <p:blipFill>
          <a:blip r:embed="rId3">
            <a:alphaModFix/>
          </a:blip>
          <a:stretch>
            <a:fillRect/>
          </a:stretch>
        </p:blipFill>
        <p:spPr>
          <a:xfrm>
            <a:off x="435275" y="1022400"/>
            <a:ext cx="11321348" cy="5223075"/>
          </a:xfrm>
          <a:prstGeom prst="rect">
            <a:avLst/>
          </a:prstGeom>
          <a:noFill/>
          <a:ln>
            <a:noFill/>
          </a:ln>
        </p:spPr>
      </p:pic>
      <p:sp>
        <p:nvSpPr>
          <p:cNvPr id="151" name="Google Shape;151;g24b579dc22c_0_267"/>
          <p:cNvSpPr txBox="1"/>
          <p:nvPr/>
        </p:nvSpPr>
        <p:spPr>
          <a:xfrm>
            <a:off x="939700" y="533100"/>
            <a:ext cx="9152100" cy="48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US" sz="2200">
                <a:solidFill>
                  <a:schemeClr val="dk1"/>
                </a:solidFill>
              </a:rPr>
              <a:t>Smaller the angle, higher the correspondence</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b9252b52c_2_46"/>
          <p:cNvSpPr txBox="1">
            <a:spLocks noGrp="1"/>
          </p:cNvSpPr>
          <p:nvPr>
            <p:ph type="title"/>
          </p:nvPr>
        </p:nvSpPr>
        <p:spPr>
          <a:xfrm>
            <a:off x="766825" y="647799"/>
            <a:ext cx="10611600" cy="72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200">
                <a:solidFill>
                  <a:schemeClr val="dk1"/>
                </a:solidFill>
              </a:rPr>
              <a:t>Closer the proximity, it reflects the similarity</a:t>
            </a:r>
            <a:endParaRPr sz="2200">
              <a:solidFill>
                <a:schemeClr val="dk1"/>
              </a:solidFill>
            </a:endParaRPr>
          </a:p>
        </p:txBody>
      </p:sp>
      <p:pic>
        <p:nvPicPr>
          <p:cNvPr id="157" name="Google Shape;157;g24b9252b52c_2_46"/>
          <p:cNvPicPr preferRelativeResize="0"/>
          <p:nvPr/>
        </p:nvPicPr>
        <p:blipFill>
          <a:blip r:embed="rId3">
            <a:alphaModFix/>
          </a:blip>
          <a:stretch>
            <a:fillRect/>
          </a:stretch>
        </p:blipFill>
        <p:spPr>
          <a:xfrm>
            <a:off x="152400" y="1120025"/>
            <a:ext cx="11840474" cy="497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2"/>
          <p:cNvSpPr txBox="1">
            <a:spLocks noGrp="1"/>
          </p:cNvSpPr>
          <p:nvPr>
            <p:ph type="body" idx="1"/>
          </p:nvPr>
        </p:nvSpPr>
        <p:spPr>
          <a:xfrm>
            <a:off x="873837" y="1467025"/>
            <a:ext cx="10611710" cy="4351338"/>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1000"/>
              </a:spcBef>
              <a:spcAft>
                <a:spcPts val="0"/>
              </a:spcAft>
              <a:buSzPts val="2200"/>
              <a:buChar char="•"/>
            </a:pPr>
            <a:r>
              <a:rPr lang="en-US" sz="2200" dirty="0">
                <a:highlight>
                  <a:srgbClr val="FFFFFF"/>
                </a:highlight>
              </a:rPr>
              <a:t>Attrition is a problem that impacts all businesses, irrespective of geography, industry and size of the company. Employee attrition leads to significant costs for a business, including the cost of business disruption, hiring new staff and training new staff. As such, there is great business interest in understanding the drivers of and minimizing staff attrition. </a:t>
            </a:r>
            <a:endParaRPr sz="2200" dirty="0">
              <a:highlight>
                <a:srgbClr val="FFFFFF"/>
              </a:highlight>
            </a:endParaRPr>
          </a:p>
          <a:p>
            <a:pPr marL="457200" lvl="0" indent="0" algn="l" rtl="0">
              <a:lnSpc>
                <a:spcPct val="90000"/>
              </a:lnSpc>
              <a:spcBef>
                <a:spcPts val="1000"/>
              </a:spcBef>
              <a:spcAft>
                <a:spcPts val="0"/>
              </a:spcAft>
              <a:buNone/>
            </a:pPr>
            <a:endParaRPr sz="2200" dirty="0">
              <a:highlight>
                <a:srgbClr val="FFFFFF"/>
              </a:highlight>
            </a:endParaRPr>
          </a:p>
          <a:p>
            <a:pPr marL="0" lvl="0" indent="0" algn="l" rtl="0">
              <a:lnSpc>
                <a:spcPct val="90000"/>
              </a:lnSpc>
              <a:spcBef>
                <a:spcPts val="1000"/>
              </a:spcBef>
              <a:spcAft>
                <a:spcPts val="0"/>
              </a:spcAft>
              <a:buNone/>
            </a:pPr>
            <a:endParaRPr sz="2200" dirty="0">
              <a:highlight>
                <a:srgbClr val="FFFFFF"/>
              </a:highlight>
            </a:endParaRPr>
          </a:p>
          <a:p>
            <a:pPr marL="0" lvl="0" indent="0" algn="l" rtl="0">
              <a:lnSpc>
                <a:spcPct val="90000"/>
              </a:lnSpc>
              <a:spcBef>
                <a:spcPts val="1000"/>
              </a:spcBef>
              <a:spcAft>
                <a:spcPts val="0"/>
              </a:spcAft>
              <a:buNone/>
            </a:pPr>
            <a:r>
              <a:rPr lang="en-US" sz="2200" dirty="0">
                <a:highlight>
                  <a:srgbClr val="FFFFFF"/>
                </a:highlight>
              </a:rPr>
              <a:t>The goal is to analyze the predictive modelling capabilities and see if we can understand various factors affecting employee attrition on this IBM dataset using different analysis techniques.</a:t>
            </a:r>
            <a:endParaRPr sz="2200" dirty="0"/>
          </a:p>
        </p:txBody>
      </p:sp>
      <p:sp>
        <p:nvSpPr>
          <p:cNvPr id="36" name="Google Shape;36;p2"/>
          <p:cNvSpPr txBox="1">
            <a:spLocks noGrp="1"/>
          </p:cNvSpPr>
          <p:nvPr>
            <p:ph type="title"/>
          </p:nvPr>
        </p:nvSpPr>
        <p:spPr>
          <a:xfrm>
            <a:off x="873850" y="756604"/>
            <a:ext cx="10611600" cy="580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3200"/>
              <a:buFont typeface="Arial"/>
              <a:buNone/>
            </a:pPr>
            <a:r>
              <a:rPr lang="en-US"/>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b579dc22c_0_279"/>
          <p:cNvSpPr txBox="1">
            <a:spLocks noGrp="1"/>
          </p:cNvSpPr>
          <p:nvPr>
            <p:ph type="body" idx="1"/>
          </p:nvPr>
        </p:nvSpPr>
        <p:spPr>
          <a:xfrm>
            <a:off x="786384" y="1206175"/>
            <a:ext cx="10772100" cy="4824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200"/>
              <a:t>MCA interpretation</a:t>
            </a:r>
            <a:endParaRPr sz="2200"/>
          </a:p>
          <a:p>
            <a:pPr marL="0" lvl="0" indent="0" algn="l" rtl="0">
              <a:spcBef>
                <a:spcPts val="1000"/>
              </a:spcBef>
              <a:spcAft>
                <a:spcPts val="0"/>
              </a:spcAft>
              <a:buNone/>
            </a:pPr>
            <a:endParaRPr sz="2200"/>
          </a:p>
          <a:p>
            <a:pPr marL="914400" lvl="1" indent="-368300" algn="l" rtl="0">
              <a:lnSpc>
                <a:spcPct val="100000"/>
              </a:lnSpc>
              <a:spcBef>
                <a:spcPts val="500"/>
              </a:spcBef>
              <a:spcAft>
                <a:spcPts val="0"/>
              </a:spcAft>
              <a:buSzPts val="2200"/>
              <a:buChar char="•"/>
            </a:pPr>
            <a:r>
              <a:rPr lang="en-US" sz="2200"/>
              <a:t>Dimensionality reduction for categorical variables</a:t>
            </a:r>
            <a:endParaRPr sz="2200"/>
          </a:p>
          <a:p>
            <a:pPr marL="914400" lvl="1" indent="-368300" algn="l" rtl="0">
              <a:lnSpc>
                <a:spcPct val="100000"/>
              </a:lnSpc>
              <a:spcBef>
                <a:spcPts val="0"/>
              </a:spcBef>
              <a:spcAft>
                <a:spcPts val="0"/>
              </a:spcAft>
              <a:buSzPts val="2200"/>
              <a:buChar char="•"/>
            </a:pPr>
            <a:r>
              <a:rPr lang="en-US" sz="2200"/>
              <a:t>Insights into the relationships and structures within categorical data</a:t>
            </a:r>
            <a:endParaRPr sz="2200"/>
          </a:p>
          <a:p>
            <a:pPr marL="914400" lvl="1" indent="-368300" algn="l" rtl="0">
              <a:lnSpc>
                <a:spcPct val="100000"/>
              </a:lnSpc>
              <a:spcBef>
                <a:spcPts val="0"/>
              </a:spcBef>
              <a:spcAft>
                <a:spcPts val="0"/>
              </a:spcAft>
              <a:buSzPts val="2200"/>
              <a:buChar char="•"/>
            </a:pPr>
            <a:r>
              <a:rPr lang="en-US" sz="2200"/>
              <a:t>Visually represents the relationships among categorical variables in a low-dimensional space</a:t>
            </a:r>
            <a:endParaRPr sz="2200"/>
          </a:p>
          <a:p>
            <a:pPr marL="0" lvl="0" indent="0" algn="l" rtl="0">
              <a:lnSpc>
                <a:spcPct val="100000"/>
              </a:lnSpc>
              <a:spcBef>
                <a:spcPts val="1000"/>
              </a:spcBef>
              <a:spcAft>
                <a:spcPts val="0"/>
              </a:spcAft>
              <a:buNone/>
            </a:pPr>
            <a:endParaRPr sz="2200"/>
          </a:p>
          <a:p>
            <a:pPr marL="914400" lvl="1" indent="-368300" algn="l" rtl="0">
              <a:lnSpc>
                <a:spcPct val="100000"/>
              </a:lnSpc>
              <a:spcBef>
                <a:spcPts val="0"/>
              </a:spcBef>
              <a:spcAft>
                <a:spcPts val="0"/>
              </a:spcAft>
              <a:buClr>
                <a:srgbClr val="0E101A"/>
              </a:buClr>
              <a:buSzPts val="2200"/>
              <a:buChar char="•"/>
            </a:pPr>
            <a:r>
              <a:rPr lang="en-US" sz="2200">
                <a:solidFill>
                  <a:srgbClr val="0E101A"/>
                </a:solidFill>
              </a:rPr>
              <a:t>As we can see Travel Frequently, Single, Over Time, and in Sales are some of the features that share similarity with attrition</a:t>
            </a:r>
            <a:endParaRPr sz="2200">
              <a:solidFill>
                <a:srgbClr val="0E101A"/>
              </a:solidFill>
            </a:endParaRPr>
          </a:p>
          <a:p>
            <a:pPr marL="914400" lvl="1" indent="-368300" algn="l" rtl="0">
              <a:lnSpc>
                <a:spcPct val="100000"/>
              </a:lnSpc>
              <a:spcBef>
                <a:spcPts val="0"/>
              </a:spcBef>
              <a:spcAft>
                <a:spcPts val="0"/>
              </a:spcAft>
              <a:buClr>
                <a:srgbClr val="0E101A"/>
              </a:buClr>
              <a:buSzPts val="2200"/>
              <a:buChar char="•"/>
            </a:pPr>
            <a:r>
              <a:rPr lang="en-US" sz="2200">
                <a:solidFill>
                  <a:srgbClr val="0E101A"/>
                </a:solidFill>
              </a:rPr>
              <a:t>A college education, either divorced or married, an upper job band have similar characteristics to those who do not experience attrition</a:t>
            </a:r>
            <a:endParaRPr sz="2200">
              <a:solidFill>
                <a:srgbClr val="0E101A"/>
              </a:solidFill>
            </a:endParaRPr>
          </a:p>
          <a:p>
            <a:pPr marL="914400" lvl="0" indent="0" algn="l" rtl="0">
              <a:lnSpc>
                <a:spcPct val="115000"/>
              </a:lnSpc>
              <a:spcBef>
                <a:spcPts val="0"/>
              </a:spcBef>
              <a:spcAft>
                <a:spcPts val="0"/>
              </a:spcAft>
              <a:buNone/>
            </a:pPr>
            <a:endParaRPr sz="2200">
              <a:solidFill>
                <a:srgbClr val="0E101A"/>
              </a:solidFill>
            </a:endParaRPr>
          </a:p>
          <a:p>
            <a:pPr marL="914400" lvl="0" indent="0" algn="l" rtl="0">
              <a:spcBef>
                <a:spcPts val="1000"/>
              </a:spcBef>
              <a:spcAft>
                <a:spcPts val="0"/>
              </a:spcAft>
              <a:buNone/>
            </a:pPr>
            <a:endParaRPr sz="2200"/>
          </a:p>
          <a:p>
            <a:pPr marL="0" lvl="0" indent="0" algn="l" rtl="0">
              <a:spcBef>
                <a:spcPts val="1000"/>
              </a:spcBef>
              <a:spcAft>
                <a:spcPts val="0"/>
              </a:spcAft>
              <a:buNone/>
            </a:pPr>
            <a:endParaRPr/>
          </a:p>
        </p:txBody>
      </p:sp>
      <p:sp>
        <p:nvSpPr>
          <p:cNvPr id="163" name="Google Shape;163;g24b579dc22c_0_279"/>
          <p:cNvSpPr txBox="1">
            <a:spLocks noGrp="1"/>
          </p:cNvSpPr>
          <p:nvPr>
            <p:ph type="title"/>
          </p:nvPr>
        </p:nvSpPr>
        <p:spPr>
          <a:xfrm>
            <a:off x="790150" y="515673"/>
            <a:ext cx="10611600" cy="51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Conclusion of MCA</a:t>
            </a:r>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b579dc22c_0_333"/>
          <p:cNvSpPr txBox="1">
            <a:spLocks noGrp="1"/>
          </p:cNvSpPr>
          <p:nvPr>
            <p:ph type="body" idx="1"/>
          </p:nvPr>
        </p:nvSpPr>
        <p:spPr>
          <a:xfrm>
            <a:off x="790150" y="1165175"/>
            <a:ext cx="11076300" cy="4918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200" dirty="0"/>
              <a:t>Techniques used in the Regression analysis.</a:t>
            </a:r>
            <a:endParaRPr sz="2200" dirty="0"/>
          </a:p>
          <a:p>
            <a:pPr marL="457200" lvl="0" indent="-368300" algn="l" rtl="0">
              <a:spcBef>
                <a:spcPts val="1000"/>
              </a:spcBef>
              <a:spcAft>
                <a:spcPts val="0"/>
              </a:spcAft>
              <a:buSzPts val="2200"/>
              <a:buChar char="•"/>
            </a:pPr>
            <a:r>
              <a:rPr lang="en-US" sz="2200" dirty="0"/>
              <a:t>Logistic </a:t>
            </a:r>
            <a:endParaRPr sz="2200" dirty="0"/>
          </a:p>
          <a:p>
            <a:pPr marL="457200" lvl="0" indent="-368300" algn="l" rtl="0">
              <a:spcBef>
                <a:spcPts val="0"/>
              </a:spcBef>
              <a:spcAft>
                <a:spcPts val="0"/>
              </a:spcAft>
              <a:buSzPts val="2200"/>
              <a:buChar char="•"/>
            </a:pPr>
            <a:r>
              <a:rPr lang="en-US" sz="2200" dirty="0" err="1"/>
              <a:t>Regsubset</a:t>
            </a:r>
            <a:r>
              <a:rPr lang="en-US" sz="2200" dirty="0"/>
              <a:t> </a:t>
            </a:r>
            <a:endParaRPr sz="2200" dirty="0"/>
          </a:p>
          <a:p>
            <a:pPr marL="457200" lvl="0" indent="-368300" algn="l" rtl="0">
              <a:spcBef>
                <a:spcPts val="0"/>
              </a:spcBef>
              <a:spcAft>
                <a:spcPts val="0"/>
              </a:spcAft>
              <a:buSzPts val="2200"/>
              <a:buChar char="•"/>
            </a:pPr>
            <a:r>
              <a:rPr lang="en-US" sz="2200" dirty="0"/>
              <a:t>Ridge </a:t>
            </a:r>
            <a:endParaRPr sz="2200" dirty="0"/>
          </a:p>
          <a:p>
            <a:pPr marL="457200" lvl="0" indent="-368300" algn="l" rtl="0">
              <a:spcBef>
                <a:spcPts val="0"/>
              </a:spcBef>
              <a:spcAft>
                <a:spcPts val="0"/>
              </a:spcAft>
              <a:buSzPts val="2200"/>
              <a:buChar char="•"/>
            </a:pPr>
            <a:r>
              <a:rPr lang="en-US" sz="2200" dirty="0"/>
              <a:t>Lasso</a:t>
            </a:r>
            <a:endParaRPr sz="2200" dirty="0"/>
          </a:p>
          <a:p>
            <a:pPr marL="457200" lvl="0" indent="-368300" algn="l" rtl="0">
              <a:spcBef>
                <a:spcPts val="0"/>
              </a:spcBef>
              <a:spcAft>
                <a:spcPts val="0"/>
              </a:spcAft>
              <a:buSzPts val="2200"/>
              <a:buChar char="•"/>
            </a:pPr>
            <a:r>
              <a:rPr lang="en-US" sz="2200" dirty="0" err="1"/>
              <a:t>Eslasticnet</a:t>
            </a:r>
            <a:endParaRPr sz="2200" dirty="0"/>
          </a:p>
          <a:p>
            <a:pPr marL="0" lvl="0" indent="0" algn="l" rtl="0">
              <a:spcBef>
                <a:spcPts val="1000"/>
              </a:spcBef>
              <a:spcAft>
                <a:spcPts val="0"/>
              </a:spcAft>
              <a:buNone/>
            </a:pPr>
            <a:r>
              <a:rPr lang="en-US" sz="2200" dirty="0"/>
              <a:t>Response variable : </a:t>
            </a:r>
            <a:r>
              <a:rPr lang="en-US" sz="2200" dirty="0">
                <a:solidFill>
                  <a:srgbClr val="38761D"/>
                </a:solidFill>
              </a:rPr>
              <a:t>Attrition (Categorical)</a:t>
            </a:r>
            <a:endParaRPr sz="2200" dirty="0">
              <a:solidFill>
                <a:srgbClr val="38761D"/>
              </a:solidFill>
            </a:endParaRPr>
          </a:p>
          <a:p>
            <a:pPr marL="0" lvl="0" indent="0" algn="l" rtl="0">
              <a:spcBef>
                <a:spcPts val="1000"/>
              </a:spcBef>
              <a:spcAft>
                <a:spcPts val="0"/>
              </a:spcAft>
              <a:buNone/>
            </a:pPr>
            <a:r>
              <a:rPr lang="en-US" sz="2200" dirty="0"/>
              <a:t>In order to perform the above techniques we had to perform some additional preprocessing of data.</a:t>
            </a:r>
            <a:endParaRPr sz="2200" dirty="0"/>
          </a:p>
          <a:p>
            <a:pPr marL="457200" lvl="0" indent="-368300" algn="l" rtl="0">
              <a:spcBef>
                <a:spcPts val="1000"/>
              </a:spcBef>
              <a:spcAft>
                <a:spcPts val="0"/>
              </a:spcAft>
              <a:buSzPts val="2200"/>
              <a:buChar char="•"/>
            </a:pPr>
            <a:r>
              <a:rPr lang="en-US" sz="2200" dirty="0"/>
              <a:t>Converted categorical data as factors and created dummies.</a:t>
            </a:r>
            <a:endParaRPr sz="2200" dirty="0"/>
          </a:p>
          <a:p>
            <a:pPr marL="457200" lvl="0" indent="-368300" algn="l" rtl="0">
              <a:spcBef>
                <a:spcPts val="0"/>
              </a:spcBef>
              <a:spcAft>
                <a:spcPts val="0"/>
              </a:spcAft>
              <a:buSzPts val="2200"/>
              <a:buChar char="•"/>
            </a:pPr>
            <a:r>
              <a:rPr lang="en-US" sz="2200" dirty="0"/>
              <a:t>Monthly Income as a column was log transformed.</a:t>
            </a:r>
            <a:endParaRPr sz="2200" dirty="0"/>
          </a:p>
          <a:p>
            <a:pPr marL="457200" lvl="0" indent="-368300" algn="l" rtl="0">
              <a:spcBef>
                <a:spcPts val="0"/>
              </a:spcBef>
              <a:spcAft>
                <a:spcPts val="0"/>
              </a:spcAft>
              <a:buSzPts val="2200"/>
              <a:buChar char="•"/>
            </a:pPr>
            <a:r>
              <a:rPr lang="en-US" sz="2200" dirty="0"/>
              <a:t>Because of class imbalance the data was oversampled for our analysis.</a:t>
            </a:r>
            <a:endParaRPr sz="2200" dirty="0"/>
          </a:p>
          <a:p>
            <a:pPr marL="457200" lvl="0" indent="-368300" algn="l" rtl="0">
              <a:spcBef>
                <a:spcPts val="0"/>
              </a:spcBef>
              <a:spcAft>
                <a:spcPts val="0"/>
              </a:spcAft>
              <a:buSzPts val="2200"/>
              <a:buChar char="•"/>
            </a:pPr>
            <a:r>
              <a:rPr lang="en-US" sz="2200" dirty="0"/>
              <a:t>Since we are using full set of data for regression we performed PCA and PFA again on this set of data to get necessary factors.</a:t>
            </a:r>
            <a:endParaRPr sz="2200" dirty="0"/>
          </a:p>
        </p:txBody>
      </p:sp>
      <p:sp>
        <p:nvSpPr>
          <p:cNvPr id="169" name="Google Shape;169;g24b579dc22c_0_333"/>
          <p:cNvSpPr txBox="1">
            <a:spLocks noGrp="1"/>
          </p:cNvSpPr>
          <p:nvPr>
            <p:ph type="title"/>
          </p:nvPr>
        </p:nvSpPr>
        <p:spPr>
          <a:xfrm>
            <a:off x="790150" y="515674"/>
            <a:ext cx="10611600" cy="64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00"/>
              <a:buFont typeface="Arial"/>
              <a:buNone/>
            </a:pPr>
            <a:r>
              <a:rPr lang="en-US"/>
              <a:t>3rd Line of Analysis ( Regression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4b579dc22c_0_339"/>
          <p:cNvSpPr txBox="1">
            <a:spLocks noGrp="1"/>
          </p:cNvSpPr>
          <p:nvPr>
            <p:ph type="body" idx="1"/>
          </p:nvPr>
        </p:nvSpPr>
        <p:spPr>
          <a:xfrm>
            <a:off x="790150" y="1213050"/>
            <a:ext cx="10908000" cy="48708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As we want to see the effect of all variables in regression we converted all categorical variables to dummies and performed a PCA to identify the components.</a:t>
            </a:r>
            <a:endParaRPr sz="2200"/>
          </a:p>
          <a:p>
            <a:pPr marL="457200" lvl="0" indent="-368300" algn="l" rtl="0">
              <a:spcBef>
                <a:spcPts val="0"/>
              </a:spcBef>
              <a:spcAft>
                <a:spcPts val="0"/>
              </a:spcAft>
              <a:buSzPts val="2200"/>
              <a:buChar char="•"/>
            </a:pPr>
            <a:r>
              <a:rPr lang="en-US" sz="2200"/>
              <a:t>The analysis suggests to have 18 factors but we took 13 factors which covered 58% of the variance.</a:t>
            </a:r>
            <a:endParaRPr sz="2200"/>
          </a:p>
          <a:p>
            <a:pPr marL="0" lvl="0" indent="0" algn="l" rtl="0">
              <a:spcBef>
                <a:spcPts val="1000"/>
              </a:spcBef>
              <a:spcAft>
                <a:spcPts val="0"/>
              </a:spcAft>
              <a:buNone/>
            </a:pPr>
            <a:endParaRPr sz="2200"/>
          </a:p>
          <a:p>
            <a:pPr marL="0" lvl="0" indent="0" algn="l" rtl="0">
              <a:spcBef>
                <a:spcPts val="1000"/>
              </a:spcBef>
              <a:spcAft>
                <a:spcPts val="0"/>
              </a:spcAft>
              <a:buNone/>
            </a:pPr>
            <a:endParaRPr sz="2200"/>
          </a:p>
          <a:p>
            <a:pPr marL="0" lvl="0" indent="0" algn="l" rtl="0">
              <a:spcBef>
                <a:spcPts val="1000"/>
              </a:spcBef>
              <a:spcAft>
                <a:spcPts val="0"/>
              </a:spcAft>
              <a:buNone/>
            </a:pPr>
            <a:endParaRPr sz="2200"/>
          </a:p>
        </p:txBody>
      </p:sp>
      <p:sp>
        <p:nvSpPr>
          <p:cNvPr id="175" name="Google Shape;175;g24b579dc22c_0_339"/>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PCA for regression</a:t>
            </a:r>
            <a:endParaRPr/>
          </a:p>
        </p:txBody>
      </p:sp>
      <p:pic>
        <p:nvPicPr>
          <p:cNvPr id="176" name="Google Shape;176;g24b579dc22c_0_339"/>
          <p:cNvPicPr preferRelativeResize="0"/>
          <p:nvPr/>
        </p:nvPicPr>
        <p:blipFill>
          <a:blip r:embed="rId3">
            <a:alphaModFix/>
          </a:blip>
          <a:stretch>
            <a:fillRect/>
          </a:stretch>
        </p:blipFill>
        <p:spPr>
          <a:xfrm>
            <a:off x="790150" y="2928551"/>
            <a:ext cx="4434426" cy="3090650"/>
          </a:xfrm>
          <a:prstGeom prst="rect">
            <a:avLst/>
          </a:prstGeom>
          <a:noFill/>
          <a:ln>
            <a:noFill/>
          </a:ln>
        </p:spPr>
      </p:pic>
      <p:pic>
        <p:nvPicPr>
          <p:cNvPr id="177" name="Google Shape;177;g24b579dc22c_0_339"/>
          <p:cNvPicPr preferRelativeResize="0"/>
          <p:nvPr/>
        </p:nvPicPr>
        <p:blipFill>
          <a:blip r:embed="rId4">
            <a:alphaModFix/>
          </a:blip>
          <a:stretch>
            <a:fillRect/>
          </a:stretch>
        </p:blipFill>
        <p:spPr>
          <a:xfrm>
            <a:off x="6329550" y="2928551"/>
            <a:ext cx="5368600" cy="31153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4b579dc22c_0_345"/>
          <p:cNvSpPr txBox="1">
            <a:spLocks noGrp="1"/>
          </p:cNvSpPr>
          <p:nvPr>
            <p:ph type="body" idx="1"/>
          </p:nvPr>
        </p:nvSpPr>
        <p:spPr>
          <a:xfrm>
            <a:off x="790150" y="1129000"/>
            <a:ext cx="10968000" cy="49548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13 factors were interpreted as below. </a:t>
            </a:r>
            <a:endParaRPr sz="2200"/>
          </a:p>
          <a:p>
            <a:pPr marL="457200" lvl="0" indent="-368300" algn="l" rtl="0">
              <a:spcBef>
                <a:spcPts val="0"/>
              </a:spcBef>
              <a:spcAft>
                <a:spcPts val="0"/>
              </a:spcAft>
              <a:buSzPts val="2200"/>
              <a:buChar char="•"/>
            </a:pPr>
            <a:r>
              <a:rPr lang="en-US" sz="2200"/>
              <a:t>Some of the factors were surprising to us like RC4 , RC9 which had to be analyzed how they affect the regression analysis.</a:t>
            </a:r>
            <a:endParaRPr sz="2200"/>
          </a:p>
        </p:txBody>
      </p:sp>
      <p:sp>
        <p:nvSpPr>
          <p:cNvPr id="183" name="Google Shape;183;g24b579dc22c_0_345"/>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PFA for regression</a:t>
            </a:r>
            <a:endParaRPr/>
          </a:p>
        </p:txBody>
      </p:sp>
      <p:graphicFrame>
        <p:nvGraphicFramePr>
          <p:cNvPr id="184" name="Google Shape;184;g24b579dc22c_0_345"/>
          <p:cNvGraphicFramePr/>
          <p:nvPr/>
        </p:nvGraphicFramePr>
        <p:xfrm>
          <a:off x="886450" y="2667000"/>
          <a:ext cx="10353050" cy="2849025"/>
        </p:xfrm>
        <a:graphic>
          <a:graphicData uri="http://schemas.openxmlformats.org/drawingml/2006/table">
            <a:tbl>
              <a:tblPr>
                <a:noFill/>
                <a:tableStyleId>{966A0D1A-1635-4076-93FA-A9503AAD39EC}</a:tableStyleId>
              </a:tblPr>
              <a:tblGrid>
                <a:gridCol w="4729275">
                  <a:extLst>
                    <a:ext uri="{9D8B030D-6E8A-4147-A177-3AD203B41FA5}">
                      <a16:colId xmlns:a16="http://schemas.microsoft.com/office/drawing/2014/main" val="20000"/>
                    </a:ext>
                  </a:extLst>
                </a:gridCol>
                <a:gridCol w="5623775">
                  <a:extLst>
                    <a:ext uri="{9D8B030D-6E8A-4147-A177-3AD203B41FA5}">
                      <a16:colId xmlns:a16="http://schemas.microsoft.com/office/drawing/2014/main" val="20001"/>
                    </a:ext>
                  </a:extLst>
                </a:gridCol>
              </a:tblGrid>
              <a:tr h="2831550">
                <a:tc>
                  <a:txBody>
                    <a:bodyPr/>
                    <a:lstStyle/>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RC1 = Total Experience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RC2 = HR Profile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RC3 = Sales and Marketing People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RC4 = Marriage with StockOptions</a:t>
                      </a:r>
                      <a:endParaRPr sz="2200">
                        <a:solidFill>
                          <a:schemeClr val="dk1"/>
                        </a:solidFill>
                      </a:endParaRPr>
                    </a:p>
                    <a:p>
                      <a:pPr marL="0" lvl="0" indent="0" algn="l" rtl="0">
                        <a:lnSpc>
                          <a:spcPct val="115000"/>
                        </a:lnSpc>
                        <a:spcBef>
                          <a:spcPts val="0"/>
                        </a:spcBef>
                        <a:spcAft>
                          <a:spcPts val="0"/>
                        </a:spcAft>
                        <a:buNone/>
                      </a:pPr>
                      <a:r>
                        <a:rPr lang="en-US" sz="2200">
                          <a:solidFill>
                            <a:schemeClr val="dk1"/>
                          </a:solidFill>
                        </a:rPr>
                        <a:t>RC5 = Performance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RC6 = Manager Profile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RC7 = Science Education Field</a:t>
                      </a:r>
                      <a:endParaRPr/>
                    </a:p>
                  </a:txBody>
                  <a:tcPr marL="91425" marR="91425" marT="91425" marB="91425"/>
                </a:tc>
                <a:tc>
                  <a:txBody>
                    <a:bodyPr/>
                    <a:lstStyle/>
                    <a:p>
                      <a:pPr marL="0" lvl="0" indent="0" algn="l" rtl="0">
                        <a:lnSpc>
                          <a:spcPct val="115000"/>
                        </a:lnSpc>
                        <a:spcBef>
                          <a:spcPts val="0"/>
                        </a:spcBef>
                        <a:spcAft>
                          <a:spcPts val="0"/>
                        </a:spcAft>
                        <a:buNone/>
                      </a:pPr>
                      <a:r>
                        <a:rPr lang="en-US" sz="2200">
                          <a:solidFill>
                            <a:schemeClr val="dk1"/>
                          </a:solidFill>
                        </a:rPr>
                        <a:t>RC8 = Research scientist doing overTime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RC9 = LabTechnician with Gender</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RC10 = TechDesigner away from home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RC11 = Education of a Manager</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RC12 = Satisfaction with Hourly Rate</a:t>
                      </a:r>
                      <a:endParaRPr sz="2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200">
                          <a:solidFill>
                            <a:schemeClr val="dk1"/>
                          </a:solidFill>
                        </a:rPr>
                        <a:t>RC13 = Travel Profile</a:t>
                      </a: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4b579dc22c_0_499"/>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PFA Continued..</a:t>
            </a:r>
            <a:endParaRPr/>
          </a:p>
        </p:txBody>
      </p:sp>
      <p:pic>
        <p:nvPicPr>
          <p:cNvPr id="190" name="Google Shape;190;g24b579dc22c_0_499"/>
          <p:cNvPicPr preferRelativeResize="0"/>
          <p:nvPr/>
        </p:nvPicPr>
        <p:blipFill>
          <a:blip r:embed="rId3">
            <a:alphaModFix/>
          </a:blip>
          <a:stretch>
            <a:fillRect/>
          </a:stretch>
        </p:blipFill>
        <p:spPr>
          <a:xfrm>
            <a:off x="876775" y="960850"/>
            <a:ext cx="9985650" cy="5284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2" name="Picture 1">
            <a:extLst>
              <a:ext uri="{FF2B5EF4-FFF2-40B4-BE49-F238E27FC236}">
                <a16:creationId xmlns:a16="http://schemas.microsoft.com/office/drawing/2014/main" id="{B88AA9B9-B0AC-97E7-E1A8-E4A481732EA1}"/>
              </a:ext>
            </a:extLst>
          </p:cNvPr>
          <p:cNvPicPr>
            <a:picLocks noChangeAspect="1"/>
          </p:cNvPicPr>
          <p:nvPr/>
        </p:nvPicPr>
        <p:blipFill>
          <a:blip r:embed="rId3"/>
          <a:stretch>
            <a:fillRect/>
          </a:stretch>
        </p:blipFill>
        <p:spPr>
          <a:xfrm>
            <a:off x="6329949" y="2594274"/>
            <a:ext cx="5109425" cy="1986193"/>
          </a:xfrm>
          <a:prstGeom prst="rect">
            <a:avLst/>
          </a:prstGeom>
        </p:spPr>
      </p:pic>
      <p:sp>
        <p:nvSpPr>
          <p:cNvPr id="195" name="Google Shape;195;g24b579dc22c_0_351"/>
          <p:cNvSpPr txBox="1">
            <a:spLocks noGrp="1"/>
          </p:cNvSpPr>
          <p:nvPr>
            <p:ph type="body" idx="1"/>
          </p:nvPr>
        </p:nvSpPr>
        <p:spPr>
          <a:xfrm>
            <a:off x="790150" y="1201050"/>
            <a:ext cx="10611600" cy="1240800"/>
          </a:xfrm>
          <a:prstGeom prst="rect">
            <a:avLst/>
          </a:prstGeom>
        </p:spPr>
        <p:txBody>
          <a:bodyPr spcFirstLastPara="1" wrap="square" lIns="91425" tIns="45700" rIns="91425" bIns="45700" anchor="t" anchorCtr="0">
            <a:noAutofit/>
          </a:bodyPr>
          <a:lstStyle/>
          <a:p>
            <a:pPr marL="457200" lvl="0" indent="-400050" algn="l" rtl="0">
              <a:spcBef>
                <a:spcPts val="1000"/>
              </a:spcBef>
              <a:spcAft>
                <a:spcPts val="0"/>
              </a:spcAft>
              <a:buSzPts val="2700"/>
              <a:buChar char="•"/>
            </a:pPr>
            <a:r>
              <a:rPr lang="en-US" sz="1900" dirty="0"/>
              <a:t>We performed a logistic regression dividing data into 70% training and 30% testing with manual variable selection and measured the performance. </a:t>
            </a:r>
            <a:endParaRPr sz="1900" dirty="0"/>
          </a:p>
          <a:p>
            <a:pPr marL="457200" lvl="0" indent="-400050" algn="l" rtl="0">
              <a:spcBef>
                <a:spcPts val="0"/>
              </a:spcBef>
              <a:spcAft>
                <a:spcPts val="0"/>
              </a:spcAft>
              <a:buSzPts val="2700"/>
              <a:buChar char="•"/>
            </a:pPr>
            <a:r>
              <a:rPr lang="en-US" sz="1900" dirty="0"/>
              <a:t>The model turned out decent with selected variable being significant at p &lt; 0.05 having a goodness of fit of chi square = 16.73 , p &lt; 2.2e-16 ***.</a:t>
            </a:r>
            <a:endParaRPr sz="3800" dirty="0"/>
          </a:p>
          <a:p>
            <a:pPr marL="0" lvl="0" indent="0" algn="just" rtl="0">
              <a:spcBef>
                <a:spcPts val="1000"/>
              </a:spcBef>
              <a:spcAft>
                <a:spcPts val="0"/>
              </a:spcAft>
              <a:buNone/>
            </a:pPr>
            <a:endParaRPr sz="1700" dirty="0"/>
          </a:p>
          <a:p>
            <a:pPr marL="0" lvl="0" indent="0" algn="ctr" rtl="0">
              <a:spcBef>
                <a:spcPts val="1000"/>
              </a:spcBef>
              <a:spcAft>
                <a:spcPts val="0"/>
              </a:spcAft>
              <a:buNone/>
            </a:pPr>
            <a:endParaRPr sz="1700" dirty="0"/>
          </a:p>
          <a:p>
            <a:pPr marL="0" lvl="0" indent="0" algn="l" rtl="0">
              <a:spcBef>
                <a:spcPts val="1000"/>
              </a:spcBef>
              <a:spcAft>
                <a:spcPts val="0"/>
              </a:spcAft>
              <a:buNone/>
            </a:pPr>
            <a:endParaRPr sz="1700" dirty="0"/>
          </a:p>
          <a:p>
            <a:pPr marL="0" lvl="0" indent="0" algn="l" rtl="0">
              <a:spcBef>
                <a:spcPts val="1000"/>
              </a:spcBef>
              <a:spcAft>
                <a:spcPts val="0"/>
              </a:spcAft>
              <a:buNone/>
            </a:pPr>
            <a:endParaRPr sz="2200" dirty="0"/>
          </a:p>
        </p:txBody>
      </p:sp>
      <p:sp>
        <p:nvSpPr>
          <p:cNvPr id="196" name="Google Shape;196;g24b579dc22c_0_351"/>
          <p:cNvSpPr txBox="1">
            <a:spLocks noGrp="1"/>
          </p:cNvSpPr>
          <p:nvPr>
            <p:ph type="title"/>
          </p:nvPr>
        </p:nvSpPr>
        <p:spPr>
          <a:xfrm>
            <a:off x="790150" y="515673"/>
            <a:ext cx="10611600" cy="577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 Regression</a:t>
            </a:r>
            <a:endParaRPr/>
          </a:p>
        </p:txBody>
      </p:sp>
      <p:cxnSp>
        <p:nvCxnSpPr>
          <p:cNvPr id="199" name="Google Shape;199;g24b579dc22c_0_351"/>
          <p:cNvCxnSpPr/>
          <p:nvPr/>
        </p:nvCxnSpPr>
        <p:spPr>
          <a:xfrm>
            <a:off x="7314700" y="4303116"/>
            <a:ext cx="1621500" cy="0"/>
          </a:xfrm>
          <a:prstGeom prst="straightConnector1">
            <a:avLst/>
          </a:prstGeom>
          <a:noFill/>
          <a:ln w="38100" cap="flat" cmpd="sng">
            <a:solidFill>
              <a:srgbClr val="FF0000"/>
            </a:solidFill>
            <a:prstDash val="solid"/>
            <a:round/>
            <a:headEnd type="none" w="med" len="med"/>
            <a:tailEnd type="none" w="med" len="med"/>
          </a:ln>
        </p:spPr>
      </p:cxnSp>
      <p:sp>
        <p:nvSpPr>
          <p:cNvPr id="201" name="Google Shape;201;g24b579dc22c_0_351"/>
          <p:cNvSpPr txBox="1"/>
          <p:nvPr/>
        </p:nvSpPr>
        <p:spPr>
          <a:xfrm>
            <a:off x="6329950" y="4732950"/>
            <a:ext cx="5212500" cy="1254672"/>
          </a:xfrm>
          <a:prstGeom prst="rect">
            <a:avLst/>
          </a:prstGeom>
          <a:noFill/>
          <a:ln>
            <a:noFill/>
          </a:ln>
        </p:spPr>
        <p:txBody>
          <a:bodyPr spcFirstLastPara="1" wrap="square" lIns="91425" tIns="91425" rIns="91425" bIns="91425" anchor="t" anchorCtr="0">
            <a:spAutoFit/>
          </a:bodyPr>
          <a:lstStyle/>
          <a:p>
            <a:pPr marL="0" lvl="0" indent="0" rtl="0">
              <a:lnSpc>
                <a:spcPct val="90000"/>
              </a:lnSpc>
              <a:spcBef>
                <a:spcPts val="1000"/>
              </a:spcBef>
              <a:spcAft>
                <a:spcPts val="0"/>
              </a:spcAft>
              <a:buClr>
                <a:schemeClr val="dk1"/>
              </a:buClr>
              <a:buSzPts val="1100"/>
              <a:buFont typeface="Arial"/>
              <a:buNone/>
            </a:pPr>
            <a:r>
              <a:rPr lang="en-US" sz="1700" dirty="0">
                <a:solidFill>
                  <a:schemeClr val="dk1"/>
                </a:solidFill>
              </a:rPr>
              <a:t>Model Equation : log(p/(1-p)) = -0.08 - 0.42(MrgProf) -0.30(TotExp) + 0.21(SlsMarPep) + 0.12(HRProf) - 0.44(MrgStkOpt) - 0.25(LbTecGend) + 0.35(RchScOvT) - 0.11(TrvlProf) - 0.13(SatHrRt)</a:t>
            </a:r>
            <a:endParaRPr dirty="0"/>
          </a:p>
        </p:txBody>
      </p:sp>
      <p:pic>
        <p:nvPicPr>
          <p:cNvPr id="3" name="Picture 2" descr="A screenshot of a computer&#10;&#10;Description automatically generated with medium confidence">
            <a:extLst>
              <a:ext uri="{FF2B5EF4-FFF2-40B4-BE49-F238E27FC236}">
                <a16:creationId xmlns:a16="http://schemas.microsoft.com/office/drawing/2014/main" id="{3C533DD3-2078-4277-E3BE-2C9F63E03825}"/>
              </a:ext>
            </a:extLst>
          </p:cNvPr>
          <p:cNvPicPr>
            <a:picLocks noChangeAspect="1"/>
          </p:cNvPicPr>
          <p:nvPr/>
        </p:nvPicPr>
        <p:blipFill>
          <a:blip r:embed="rId4"/>
          <a:stretch>
            <a:fillRect/>
          </a:stretch>
        </p:blipFill>
        <p:spPr>
          <a:xfrm>
            <a:off x="999067" y="2550027"/>
            <a:ext cx="4862983" cy="34375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4b579dc22c_0_357"/>
          <p:cNvSpPr txBox="1">
            <a:spLocks noGrp="1"/>
          </p:cNvSpPr>
          <p:nvPr>
            <p:ph type="body" idx="1"/>
          </p:nvPr>
        </p:nvSpPr>
        <p:spPr>
          <a:xfrm>
            <a:off x="790150" y="1165175"/>
            <a:ext cx="10836000" cy="10449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dirty="0"/>
              <a:t>Since the data was was balanced with oversampling the threshold was set at 0.5 to measure performance.</a:t>
            </a:r>
            <a:endParaRPr sz="2200" dirty="0"/>
          </a:p>
          <a:p>
            <a:pPr marL="457200" lvl="0" indent="-368300" algn="l" rtl="0">
              <a:spcBef>
                <a:spcPts val="0"/>
              </a:spcBef>
              <a:spcAft>
                <a:spcPts val="0"/>
              </a:spcAft>
              <a:buSzPts val="2200"/>
              <a:buChar char="•"/>
            </a:pPr>
            <a:r>
              <a:rPr lang="en-US" sz="2200" dirty="0"/>
              <a:t>No significant difference to indicate overfitting.</a:t>
            </a:r>
            <a:endParaRPr sz="2200" dirty="0"/>
          </a:p>
        </p:txBody>
      </p:sp>
      <p:sp>
        <p:nvSpPr>
          <p:cNvPr id="207" name="Google Shape;207;g24b579dc22c_0_357"/>
          <p:cNvSpPr txBox="1">
            <a:spLocks noGrp="1"/>
          </p:cNvSpPr>
          <p:nvPr>
            <p:ph type="title"/>
          </p:nvPr>
        </p:nvSpPr>
        <p:spPr>
          <a:xfrm>
            <a:off x="790150" y="515674"/>
            <a:ext cx="10611600" cy="64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Performance of logistic regression</a:t>
            </a:r>
            <a:endParaRPr/>
          </a:p>
        </p:txBody>
      </p:sp>
      <p:graphicFrame>
        <p:nvGraphicFramePr>
          <p:cNvPr id="208" name="Google Shape;208;g24b579dc22c_0_357"/>
          <p:cNvGraphicFramePr/>
          <p:nvPr/>
        </p:nvGraphicFramePr>
        <p:xfrm>
          <a:off x="952500" y="3124200"/>
          <a:ext cx="10287000" cy="1905000"/>
        </p:xfrm>
        <a:graphic>
          <a:graphicData uri="http://schemas.openxmlformats.org/drawingml/2006/table">
            <a:tbl>
              <a:tblPr>
                <a:noFill/>
                <a:tableStyleId>{966A0D1A-1635-4076-93FA-A9503AAD39EC}</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Training model</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Sensitivity</a:t>
                      </a:r>
                      <a:r>
                        <a:rPr lang="en-US" sz="1500">
                          <a:solidFill>
                            <a:srgbClr val="343434"/>
                          </a:solidFill>
                          <a:latin typeface="Times New Roman"/>
                          <a:ea typeface="Times New Roman"/>
                          <a:cs typeface="Times New Roman"/>
                          <a:sym typeface="Times New Roman"/>
                        </a:rPr>
                        <a:t>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Accuracy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Precision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Specificity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Recall   </a:t>
                      </a:r>
                      <a:endParaRPr sz="1500"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LogisticTrain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0.69</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0.68</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0.67</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0.68</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0.69</a:t>
                      </a:r>
                      <a:endParaRPr sz="1500">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500"/>
                    </a:p>
                  </a:txBody>
                  <a:tcPr marL="9525" marR="9525" marT="9525" marB="91425" anchor="b"/>
                </a:tc>
                <a:tc>
                  <a:txBody>
                    <a:bodyPr/>
                    <a:lstStyle/>
                    <a:p>
                      <a:pPr marL="0" lvl="0" indent="0" algn="l" rtl="0">
                        <a:spcBef>
                          <a:spcPts val="0"/>
                        </a:spcBef>
                        <a:spcAft>
                          <a:spcPts val="0"/>
                        </a:spcAft>
                        <a:buNone/>
                      </a:pPr>
                      <a:endParaRPr sz="1500"/>
                    </a:p>
                  </a:txBody>
                  <a:tcPr marL="9525" marR="9525" marT="9525" marB="91425" anchor="b"/>
                </a:tc>
                <a:tc>
                  <a:txBody>
                    <a:bodyPr/>
                    <a:lstStyle/>
                    <a:p>
                      <a:pPr marL="0" lvl="0" indent="0" algn="l" rtl="0">
                        <a:spcBef>
                          <a:spcPts val="0"/>
                        </a:spcBef>
                        <a:spcAft>
                          <a:spcPts val="0"/>
                        </a:spcAft>
                        <a:buNone/>
                      </a:pPr>
                      <a:endParaRPr sz="1500"/>
                    </a:p>
                  </a:txBody>
                  <a:tcPr marL="9525" marR="9525" marT="9525" marB="91425" anchor="b"/>
                </a:tc>
                <a:tc>
                  <a:txBody>
                    <a:bodyPr/>
                    <a:lstStyle/>
                    <a:p>
                      <a:pPr marL="0" lvl="0" indent="0" algn="l" rtl="0">
                        <a:spcBef>
                          <a:spcPts val="0"/>
                        </a:spcBef>
                        <a:spcAft>
                          <a:spcPts val="0"/>
                        </a:spcAft>
                        <a:buNone/>
                      </a:pPr>
                      <a:endParaRPr sz="1500"/>
                    </a:p>
                  </a:txBody>
                  <a:tcPr marL="9525" marR="9525" marT="9525" marB="91425" anchor="b"/>
                </a:tc>
                <a:tc>
                  <a:txBody>
                    <a:bodyPr/>
                    <a:lstStyle/>
                    <a:p>
                      <a:pPr marL="0" lvl="0" indent="0" algn="l" rtl="0">
                        <a:spcBef>
                          <a:spcPts val="0"/>
                        </a:spcBef>
                        <a:spcAft>
                          <a:spcPts val="0"/>
                        </a:spcAft>
                        <a:buNone/>
                      </a:pPr>
                      <a:endParaRPr sz="1500"/>
                    </a:p>
                  </a:txBody>
                  <a:tcPr marL="9525" marR="9525" marT="9525" marB="91425" anchor="b"/>
                </a:tc>
                <a:tc>
                  <a:txBody>
                    <a:bodyPr/>
                    <a:lstStyle/>
                    <a:p>
                      <a:pPr marL="0" lvl="0" indent="0" algn="l" rtl="0">
                        <a:spcBef>
                          <a:spcPts val="0"/>
                        </a:spcBef>
                        <a:spcAft>
                          <a:spcPts val="0"/>
                        </a:spcAft>
                        <a:buNone/>
                      </a:pPr>
                      <a:endParaRPr sz="1500"/>
                    </a:p>
                  </a:txBody>
                  <a:tcPr marL="9525" marR="9525" marT="9525" marB="91425" anchor="b"/>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Testing model</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Sensitivity</a:t>
                      </a:r>
                      <a:r>
                        <a:rPr lang="en-US" sz="1500">
                          <a:solidFill>
                            <a:srgbClr val="343434"/>
                          </a:solidFill>
                          <a:latin typeface="Times New Roman"/>
                          <a:ea typeface="Times New Roman"/>
                          <a:cs typeface="Times New Roman"/>
                          <a:sym typeface="Times New Roman"/>
                        </a:rPr>
                        <a:t>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Accuracy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Precision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Specificity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Recall   </a:t>
                      </a:r>
                      <a:endParaRPr sz="1500"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LogisticTest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0.73</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0.70</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0.67</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0.66</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0.73</a:t>
                      </a:r>
                      <a:endParaRPr sz="1500">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4b579dc22c_0_363"/>
          <p:cNvSpPr txBox="1">
            <a:spLocks noGrp="1"/>
          </p:cNvSpPr>
          <p:nvPr>
            <p:ph type="body" idx="1"/>
          </p:nvPr>
        </p:nvSpPr>
        <p:spPr>
          <a:xfrm>
            <a:off x="790150" y="1116975"/>
            <a:ext cx="10752000" cy="1573500"/>
          </a:xfrm>
          <a:prstGeom prst="rect">
            <a:avLst/>
          </a:prstGeom>
        </p:spPr>
        <p:txBody>
          <a:bodyPr spcFirstLastPara="1" wrap="square" lIns="91425" tIns="45700" rIns="91425" bIns="45700" anchor="t" anchorCtr="0">
            <a:noAutofit/>
          </a:bodyPr>
          <a:lstStyle/>
          <a:p>
            <a:pPr marL="457200" lvl="0" indent="-444500" algn="just" rtl="0">
              <a:lnSpc>
                <a:spcPct val="100000"/>
              </a:lnSpc>
              <a:spcBef>
                <a:spcPts val="0"/>
              </a:spcBef>
              <a:spcAft>
                <a:spcPts val="0"/>
              </a:spcAft>
              <a:buSzPts val="3400"/>
              <a:buChar char="•"/>
            </a:pPr>
            <a:r>
              <a:rPr lang="en-US" sz="2200" dirty="0"/>
              <a:t>We performed a </a:t>
            </a:r>
            <a:r>
              <a:rPr lang="en-US" sz="2200" dirty="0" err="1"/>
              <a:t>Regsubset</a:t>
            </a:r>
            <a:r>
              <a:rPr lang="en-US" sz="2200" dirty="0"/>
              <a:t> regression using “adjR2” and “</a:t>
            </a:r>
            <a:r>
              <a:rPr lang="en-US" sz="2200" dirty="0" err="1"/>
              <a:t>bic</a:t>
            </a:r>
            <a:r>
              <a:rPr lang="en-US" sz="2200" dirty="0"/>
              <a:t>” scale to measure the performance and found out the model with adjR2 did better after removing the non-significant variables and the performance was same as logistic regression.</a:t>
            </a:r>
            <a:endParaRPr sz="2200" dirty="0"/>
          </a:p>
          <a:p>
            <a:pPr marL="0" lvl="0" indent="0" algn="l" rtl="0">
              <a:spcBef>
                <a:spcPts val="1000"/>
              </a:spcBef>
              <a:spcAft>
                <a:spcPts val="0"/>
              </a:spcAft>
              <a:buNone/>
            </a:pPr>
            <a:endParaRPr sz="2200" dirty="0"/>
          </a:p>
        </p:txBody>
      </p:sp>
      <p:sp>
        <p:nvSpPr>
          <p:cNvPr id="214" name="Google Shape;214;g24b579dc22c_0_363"/>
          <p:cNvSpPr txBox="1">
            <a:spLocks noGrp="1"/>
          </p:cNvSpPr>
          <p:nvPr>
            <p:ph type="title"/>
          </p:nvPr>
        </p:nvSpPr>
        <p:spPr>
          <a:xfrm>
            <a:off x="790150" y="515673"/>
            <a:ext cx="10611600" cy="54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Regsubset Regression</a:t>
            </a:r>
            <a:endParaRPr/>
          </a:p>
        </p:txBody>
      </p:sp>
      <p:pic>
        <p:nvPicPr>
          <p:cNvPr id="2" name="Picture 1">
            <a:extLst>
              <a:ext uri="{FF2B5EF4-FFF2-40B4-BE49-F238E27FC236}">
                <a16:creationId xmlns:a16="http://schemas.microsoft.com/office/drawing/2014/main" id="{86802864-2600-E334-867C-024D2F35963B}"/>
              </a:ext>
            </a:extLst>
          </p:cNvPr>
          <p:cNvPicPr>
            <a:picLocks noChangeAspect="1"/>
          </p:cNvPicPr>
          <p:nvPr/>
        </p:nvPicPr>
        <p:blipFill>
          <a:blip r:embed="rId3"/>
          <a:stretch>
            <a:fillRect/>
          </a:stretch>
        </p:blipFill>
        <p:spPr>
          <a:xfrm>
            <a:off x="902126" y="2518600"/>
            <a:ext cx="5459648" cy="3438625"/>
          </a:xfrm>
          <a:prstGeom prst="rect">
            <a:avLst/>
          </a:prstGeom>
        </p:spPr>
      </p:pic>
      <p:pic>
        <p:nvPicPr>
          <p:cNvPr id="3" name="Picture 2">
            <a:extLst>
              <a:ext uri="{FF2B5EF4-FFF2-40B4-BE49-F238E27FC236}">
                <a16:creationId xmlns:a16="http://schemas.microsoft.com/office/drawing/2014/main" id="{0C234573-78AA-1603-2C79-DB1CB4B99418}"/>
              </a:ext>
            </a:extLst>
          </p:cNvPr>
          <p:cNvPicPr>
            <a:picLocks noChangeAspect="1"/>
          </p:cNvPicPr>
          <p:nvPr/>
        </p:nvPicPr>
        <p:blipFill>
          <a:blip r:embed="rId4"/>
          <a:stretch>
            <a:fillRect/>
          </a:stretch>
        </p:blipFill>
        <p:spPr>
          <a:xfrm>
            <a:off x="6677849" y="2371292"/>
            <a:ext cx="4864301" cy="37181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4b579dc22c_0_369"/>
          <p:cNvSpPr txBox="1">
            <a:spLocks noGrp="1"/>
          </p:cNvSpPr>
          <p:nvPr>
            <p:ph type="title"/>
          </p:nvPr>
        </p:nvSpPr>
        <p:spPr>
          <a:xfrm>
            <a:off x="790150" y="515673"/>
            <a:ext cx="10611600" cy="55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Regsubset continued..</a:t>
            </a:r>
            <a:endParaRPr/>
          </a:p>
        </p:txBody>
      </p:sp>
      <p:sp>
        <p:nvSpPr>
          <p:cNvPr id="225" name="Google Shape;225;g24b579dc22c_0_369"/>
          <p:cNvSpPr txBox="1"/>
          <p:nvPr/>
        </p:nvSpPr>
        <p:spPr>
          <a:xfrm>
            <a:off x="960850" y="1044925"/>
            <a:ext cx="106116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US" sz="2200"/>
              <a:t>bic scale </a:t>
            </a:r>
            <a:endParaRPr sz="2200"/>
          </a:p>
        </p:txBody>
      </p:sp>
      <p:pic>
        <p:nvPicPr>
          <p:cNvPr id="2" name="Picture 1">
            <a:extLst>
              <a:ext uri="{FF2B5EF4-FFF2-40B4-BE49-F238E27FC236}">
                <a16:creationId xmlns:a16="http://schemas.microsoft.com/office/drawing/2014/main" id="{E8DA2CED-BD95-5EBE-CCAA-B1614B7FC980}"/>
              </a:ext>
            </a:extLst>
          </p:cNvPr>
          <p:cNvPicPr>
            <a:picLocks noChangeAspect="1"/>
          </p:cNvPicPr>
          <p:nvPr/>
        </p:nvPicPr>
        <p:blipFill>
          <a:blip r:embed="rId3"/>
          <a:stretch>
            <a:fillRect/>
          </a:stretch>
        </p:blipFill>
        <p:spPr>
          <a:xfrm>
            <a:off x="287505" y="1748999"/>
            <a:ext cx="5808445" cy="3763825"/>
          </a:xfrm>
          <a:prstGeom prst="rect">
            <a:avLst/>
          </a:prstGeom>
        </p:spPr>
      </p:pic>
      <p:pic>
        <p:nvPicPr>
          <p:cNvPr id="3" name="Picture 2">
            <a:extLst>
              <a:ext uri="{FF2B5EF4-FFF2-40B4-BE49-F238E27FC236}">
                <a16:creationId xmlns:a16="http://schemas.microsoft.com/office/drawing/2014/main" id="{9D274887-1D37-DE61-E3BF-B9BFF522B8BD}"/>
              </a:ext>
            </a:extLst>
          </p:cNvPr>
          <p:cNvPicPr>
            <a:picLocks noChangeAspect="1"/>
          </p:cNvPicPr>
          <p:nvPr/>
        </p:nvPicPr>
        <p:blipFill>
          <a:blip r:embed="rId4"/>
          <a:stretch>
            <a:fillRect/>
          </a:stretch>
        </p:blipFill>
        <p:spPr>
          <a:xfrm>
            <a:off x="6509972" y="1568125"/>
            <a:ext cx="4977128" cy="44855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4b579dc22c_0_477"/>
          <p:cNvSpPr txBox="1">
            <a:spLocks noGrp="1"/>
          </p:cNvSpPr>
          <p:nvPr>
            <p:ph type="body" idx="1"/>
          </p:nvPr>
        </p:nvSpPr>
        <p:spPr>
          <a:xfrm>
            <a:off x="790150" y="1192075"/>
            <a:ext cx="6115800" cy="4773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Goodness of fit for adjR2 and bic model</a:t>
            </a:r>
            <a:endParaRPr sz="2200"/>
          </a:p>
        </p:txBody>
      </p:sp>
      <p:sp>
        <p:nvSpPr>
          <p:cNvPr id="232" name="Google Shape;232;g24b579dc22c_0_477"/>
          <p:cNvSpPr txBox="1">
            <a:spLocks noGrp="1"/>
          </p:cNvSpPr>
          <p:nvPr>
            <p:ph type="title"/>
          </p:nvPr>
        </p:nvSpPr>
        <p:spPr>
          <a:xfrm>
            <a:off x="790150" y="515673"/>
            <a:ext cx="10611600" cy="60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Regsubset continued..</a:t>
            </a:r>
            <a:endParaRPr/>
          </a:p>
        </p:txBody>
      </p:sp>
      <p:pic>
        <p:nvPicPr>
          <p:cNvPr id="233" name="Google Shape;233;g24b579dc22c_0_477"/>
          <p:cNvPicPr preferRelativeResize="0"/>
          <p:nvPr/>
        </p:nvPicPr>
        <p:blipFill>
          <a:blip r:embed="rId3">
            <a:alphaModFix/>
          </a:blip>
          <a:stretch>
            <a:fillRect/>
          </a:stretch>
        </p:blipFill>
        <p:spPr>
          <a:xfrm>
            <a:off x="512725" y="1745575"/>
            <a:ext cx="5300351" cy="1445075"/>
          </a:xfrm>
          <a:prstGeom prst="rect">
            <a:avLst/>
          </a:prstGeom>
          <a:noFill/>
          <a:ln>
            <a:noFill/>
          </a:ln>
        </p:spPr>
      </p:pic>
      <p:pic>
        <p:nvPicPr>
          <p:cNvPr id="234" name="Google Shape;234;g24b579dc22c_0_477"/>
          <p:cNvPicPr preferRelativeResize="0"/>
          <p:nvPr/>
        </p:nvPicPr>
        <p:blipFill>
          <a:blip r:embed="rId4">
            <a:alphaModFix/>
          </a:blip>
          <a:stretch>
            <a:fillRect/>
          </a:stretch>
        </p:blipFill>
        <p:spPr>
          <a:xfrm>
            <a:off x="6329550" y="1745576"/>
            <a:ext cx="4824175" cy="1549150"/>
          </a:xfrm>
          <a:prstGeom prst="rect">
            <a:avLst/>
          </a:prstGeom>
          <a:noFill/>
          <a:ln>
            <a:noFill/>
          </a:ln>
        </p:spPr>
      </p:pic>
      <p:cxnSp>
        <p:nvCxnSpPr>
          <p:cNvPr id="235" name="Google Shape;235;g24b579dc22c_0_477"/>
          <p:cNvCxnSpPr/>
          <p:nvPr/>
        </p:nvCxnSpPr>
        <p:spPr>
          <a:xfrm rot="10800000" flipH="1">
            <a:off x="1797450" y="2942175"/>
            <a:ext cx="1573500" cy="12000"/>
          </a:xfrm>
          <a:prstGeom prst="straightConnector1">
            <a:avLst/>
          </a:prstGeom>
          <a:noFill/>
          <a:ln w="38100" cap="flat" cmpd="sng">
            <a:solidFill>
              <a:srgbClr val="FF0000"/>
            </a:solidFill>
            <a:prstDash val="solid"/>
            <a:round/>
            <a:headEnd type="none" w="med" len="med"/>
            <a:tailEnd type="none" w="med" len="med"/>
          </a:ln>
        </p:spPr>
      </p:cxnSp>
      <p:cxnSp>
        <p:nvCxnSpPr>
          <p:cNvPr id="236" name="Google Shape;236;g24b579dc22c_0_477"/>
          <p:cNvCxnSpPr/>
          <p:nvPr/>
        </p:nvCxnSpPr>
        <p:spPr>
          <a:xfrm rot="10800000" flipH="1">
            <a:off x="7741050" y="3018375"/>
            <a:ext cx="1573500" cy="12000"/>
          </a:xfrm>
          <a:prstGeom prst="straightConnector1">
            <a:avLst/>
          </a:prstGeom>
          <a:noFill/>
          <a:ln w="38100" cap="flat" cmpd="sng">
            <a:solidFill>
              <a:srgbClr val="FF0000"/>
            </a:solidFill>
            <a:prstDash val="solid"/>
            <a:round/>
            <a:headEnd type="none" w="med" len="med"/>
            <a:tailEnd type="none" w="med" len="med"/>
          </a:ln>
        </p:spPr>
      </p:cxnSp>
      <p:pic>
        <p:nvPicPr>
          <p:cNvPr id="237" name="Google Shape;237;g24b579dc22c_0_477"/>
          <p:cNvPicPr preferRelativeResize="0"/>
          <p:nvPr/>
        </p:nvPicPr>
        <p:blipFill>
          <a:blip r:embed="rId5">
            <a:alphaModFix/>
          </a:blip>
          <a:stretch>
            <a:fillRect/>
          </a:stretch>
        </p:blipFill>
        <p:spPr>
          <a:xfrm>
            <a:off x="228600" y="3867475"/>
            <a:ext cx="11887203" cy="21880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3"/>
          <p:cNvSpPr txBox="1">
            <a:spLocks noGrp="1"/>
          </p:cNvSpPr>
          <p:nvPr>
            <p:ph type="body" idx="1"/>
          </p:nvPr>
        </p:nvSpPr>
        <p:spPr>
          <a:xfrm>
            <a:off x="790150" y="1116976"/>
            <a:ext cx="10611600" cy="49770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0"/>
              </a:spcBef>
              <a:spcAft>
                <a:spcPts val="0"/>
              </a:spcAft>
              <a:buSzPts val="2200"/>
              <a:buChar char="•"/>
            </a:pPr>
            <a:r>
              <a:rPr lang="en-US" sz="2200" dirty="0"/>
              <a:t>The Dataset consists of 35 columns.</a:t>
            </a:r>
            <a:endParaRPr sz="2200" dirty="0"/>
          </a:p>
          <a:p>
            <a:pPr marL="457200" lvl="0" indent="-368300" algn="l" rtl="0">
              <a:lnSpc>
                <a:spcPct val="90000"/>
              </a:lnSpc>
              <a:spcBef>
                <a:spcPts val="0"/>
              </a:spcBef>
              <a:spcAft>
                <a:spcPts val="0"/>
              </a:spcAft>
              <a:buSzPts val="2200"/>
              <a:buChar char="•"/>
            </a:pPr>
            <a:r>
              <a:rPr lang="en-US" sz="2200" dirty="0"/>
              <a:t>We Identified 8 </a:t>
            </a:r>
            <a:r>
              <a:rPr lang="en-US" sz="2200" dirty="0">
                <a:solidFill>
                  <a:srgbClr val="FF9900"/>
                </a:solidFill>
              </a:rPr>
              <a:t>Categorical</a:t>
            </a:r>
            <a:r>
              <a:rPr lang="en-US" sz="2200" dirty="0"/>
              <a:t>, 8 </a:t>
            </a:r>
            <a:r>
              <a:rPr lang="en-US" sz="2200" dirty="0">
                <a:solidFill>
                  <a:srgbClr val="6AA84F"/>
                </a:solidFill>
              </a:rPr>
              <a:t>Ordinals</a:t>
            </a:r>
            <a:r>
              <a:rPr lang="en-US" sz="2200" dirty="0"/>
              <a:t> and rest all numeric.</a:t>
            </a:r>
            <a:r>
              <a:rPr lang="en-US" sz="2200" dirty="0">
                <a:solidFill>
                  <a:srgbClr val="FF9900"/>
                </a:solidFill>
              </a:rPr>
              <a:t> </a:t>
            </a:r>
            <a:endParaRPr sz="2200" dirty="0"/>
          </a:p>
          <a:p>
            <a:pPr marL="0" lvl="0" indent="0" algn="l" rtl="0">
              <a:lnSpc>
                <a:spcPct val="90000"/>
              </a:lnSpc>
              <a:spcBef>
                <a:spcPts val="0"/>
              </a:spcBef>
              <a:spcAft>
                <a:spcPts val="0"/>
              </a:spcAft>
              <a:buClr>
                <a:schemeClr val="dk1"/>
              </a:buClr>
              <a:buSzPts val="2600"/>
              <a:buNone/>
            </a:pPr>
            <a:endParaRPr sz="2200" dirty="0"/>
          </a:p>
          <a:p>
            <a:pPr marL="0" lvl="0" indent="0" algn="l" rtl="0">
              <a:lnSpc>
                <a:spcPct val="90000"/>
              </a:lnSpc>
              <a:spcBef>
                <a:spcPts val="0"/>
              </a:spcBef>
              <a:spcAft>
                <a:spcPts val="0"/>
              </a:spcAft>
              <a:buClr>
                <a:schemeClr val="dk1"/>
              </a:buClr>
              <a:buSzPts val="2600"/>
              <a:buNone/>
            </a:pPr>
            <a:endParaRPr sz="2200" dirty="0"/>
          </a:p>
        </p:txBody>
      </p:sp>
      <p:sp>
        <p:nvSpPr>
          <p:cNvPr id="42" name="Google Shape;42;p3"/>
          <p:cNvSpPr txBox="1">
            <a:spLocks noGrp="1"/>
          </p:cNvSpPr>
          <p:nvPr>
            <p:ph type="title"/>
          </p:nvPr>
        </p:nvSpPr>
        <p:spPr>
          <a:xfrm>
            <a:off x="790150" y="515673"/>
            <a:ext cx="10611600" cy="60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00"/>
              <a:buFont typeface="Arial"/>
              <a:buNone/>
            </a:pPr>
            <a:r>
              <a:rPr lang="en-US"/>
              <a:t>Data Description</a:t>
            </a:r>
            <a:endParaRPr/>
          </a:p>
        </p:txBody>
      </p:sp>
      <p:graphicFrame>
        <p:nvGraphicFramePr>
          <p:cNvPr id="43" name="Google Shape;43;p3"/>
          <p:cNvGraphicFramePr/>
          <p:nvPr>
            <p:extLst>
              <p:ext uri="{D42A27DB-BD31-4B8C-83A1-F6EECF244321}">
                <p14:modId xmlns:p14="http://schemas.microsoft.com/office/powerpoint/2010/main" val="984032834"/>
              </p:ext>
            </p:extLst>
          </p:nvPr>
        </p:nvGraphicFramePr>
        <p:xfrm>
          <a:off x="835200" y="2337020"/>
          <a:ext cx="8664400" cy="3815760"/>
        </p:xfrm>
        <a:graphic>
          <a:graphicData uri="http://schemas.openxmlformats.org/drawingml/2006/table">
            <a:tbl>
              <a:tblPr>
                <a:noFill/>
                <a:tableStyleId>{966A0D1A-1635-4076-93FA-A9503AAD39EC}</a:tableStyleId>
              </a:tblPr>
              <a:tblGrid>
                <a:gridCol w="3113175">
                  <a:extLst>
                    <a:ext uri="{9D8B030D-6E8A-4147-A177-3AD203B41FA5}">
                      <a16:colId xmlns:a16="http://schemas.microsoft.com/office/drawing/2014/main" val="20000"/>
                    </a:ext>
                  </a:extLst>
                </a:gridCol>
                <a:gridCol w="2884575">
                  <a:extLst>
                    <a:ext uri="{9D8B030D-6E8A-4147-A177-3AD203B41FA5}">
                      <a16:colId xmlns:a16="http://schemas.microsoft.com/office/drawing/2014/main" val="20001"/>
                    </a:ext>
                  </a:extLst>
                </a:gridCol>
                <a:gridCol w="315150">
                  <a:extLst>
                    <a:ext uri="{9D8B030D-6E8A-4147-A177-3AD203B41FA5}">
                      <a16:colId xmlns:a16="http://schemas.microsoft.com/office/drawing/2014/main" val="20002"/>
                    </a:ext>
                  </a:extLst>
                </a:gridCol>
                <a:gridCol w="2104300">
                  <a:extLst>
                    <a:ext uri="{9D8B030D-6E8A-4147-A177-3AD203B41FA5}">
                      <a16:colId xmlns:a16="http://schemas.microsoft.com/office/drawing/2014/main" val="20003"/>
                    </a:ext>
                  </a:extLst>
                </a:gridCol>
                <a:gridCol w="247200">
                  <a:extLst>
                    <a:ext uri="{9D8B030D-6E8A-4147-A177-3AD203B41FA5}">
                      <a16:colId xmlns:a16="http://schemas.microsoft.com/office/drawing/2014/main" val="20004"/>
                    </a:ext>
                  </a:extLst>
                </a:gridCol>
              </a:tblGrid>
              <a:tr h="310525">
                <a:tc>
                  <a:txBody>
                    <a:bodyPr/>
                    <a:lstStyle/>
                    <a:p>
                      <a:pPr marL="0" lvl="0" indent="0" algn="l" rtl="0">
                        <a:lnSpc>
                          <a:spcPct val="115000"/>
                        </a:lnSpc>
                        <a:spcBef>
                          <a:spcPts val="0"/>
                        </a:spcBef>
                        <a:spcAft>
                          <a:spcPts val="0"/>
                        </a:spcAft>
                        <a:buNone/>
                      </a:pPr>
                      <a:r>
                        <a:rPr lang="en-US" sz="1200" dirty="0"/>
                        <a:t>"age”: Age</a:t>
                      </a:r>
                      <a:endParaRPr sz="1200" dirty="0"/>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"HrRate": Hourly Rate</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"PerfRate": Performance Rate </a:t>
                      </a:r>
                      <a:endParaRPr sz="1200">
                        <a:solidFill>
                          <a:srgbClr val="6AA84F"/>
                        </a:solidFill>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lnSpc>
                          <a:spcPct val="115000"/>
                        </a:lnSpc>
                        <a:spcBef>
                          <a:spcPts val="0"/>
                        </a:spcBef>
                        <a:spcAft>
                          <a:spcPts val="0"/>
                        </a:spcAft>
                        <a:buNone/>
                      </a:pPr>
                      <a:r>
                        <a:rPr lang="en-US" sz="1200">
                          <a:solidFill>
                            <a:srgbClr val="FF9900"/>
                          </a:solidFill>
                        </a:rPr>
                        <a:t>"Attr" : Attrition [Yes/No]     </a:t>
                      </a:r>
                      <a:r>
                        <a:rPr lang="en-US" sz="1200"/>
                        <a:t>        </a:t>
                      </a:r>
                      <a:endParaRPr sz="1200"/>
                    </a:p>
                  </a:txBody>
                  <a:tcPr marL="9525" marR="9525" marT="9525" marB="91425" anchor="ctr"/>
                </a:tc>
                <a:tc>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"JobInvl": Job Involvement</a:t>
                      </a:r>
                      <a:endParaRPr sz="1200">
                        <a:solidFill>
                          <a:srgbClr val="6AA84F"/>
                        </a:solidFill>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"RelnSat": Relationship Satisfaction </a:t>
                      </a:r>
                      <a:endParaRPr sz="1200">
                        <a:solidFill>
                          <a:srgbClr val="6AA84F"/>
                        </a:solidFill>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10525">
                <a:tc>
                  <a:txBody>
                    <a:bodyPr/>
                    <a:lstStyle/>
                    <a:p>
                      <a:pPr marL="0" lvl="0" indent="0" algn="l" rtl="0">
                        <a:lnSpc>
                          <a:spcPct val="115000"/>
                        </a:lnSpc>
                        <a:spcBef>
                          <a:spcPts val="0"/>
                        </a:spcBef>
                        <a:spcAft>
                          <a:spcPts val="0"/>
                        </a:spcAft>
                        <a:buNone/>
                      </a:pPr>
                      <a:r>
                        <a:rPr lang="en-US" sz="1200">
                          <a:solidFill>
                            <a:srgbClr val="FF9900"/>
                          </a:solidFill>
                        </a:rPr>
                        <a:t>"BusTrvl" : Business Travel</a:t>
                      </a:r>
                      <a:endParaRPr sz="1200">
                        <a:solidFill>
                          <a:srgbClr val="FF9900"/>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"JobLvl": Job Level </a:t>
                      </a:r>
                      <a:endParaRPr sz="1200">
                        <a:solidFill>
                          <a:srgbClr val="6AA84F"/>
                        </a:solidFill>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"StkOpLvl": Stock Option Level </a:t>
                      </a:r>
                      <a:endParaRPr sz="1200">
                        <a:solidFill>
                          <a:srgbClr val="6AA84F"/>
                        </a:solidFill>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10525">
                <a:tc>
                  <a:txBody>
                    <a:bodyPr/>
                    <a:lstStyle/>
                    <a:p>
                      <a:pPr marL="0" lvl="0" indent="0" algn="l" rtl="0">
                        <a:lnSpc>
                          <a:spcPct val="115000"/>
                        </a:lnSpc>
                        <a:spcBef>
                          <a:spcPts val="0"/>
                        </a:spcBef>
                        <a:spcAft>
                          <a:spcPts val="0"/>
                        </a:spcAft>
                        <a:buNone/>
                      </a:pPr>
                      <a:r>
                        <a:rPr lang="en-US" sz="1200" dirty="0"/>
                        <a:t>"</a:t>
                      </a:r>
                      <a:r>
                        <a:rPr lang="en-US" sz="1200" dirty="0" err="1"/>
                        <a:t>DlyRate</a:t>
                      </a:r>
                      <a:r>
                        <a:rPr lang="en-US" sz="1200" dirty="0"/>
                        <a:t>"  : Daily Rate</a:t>
                      </a:r>
                      <a:endParaRPr sz="1200" dirty="0"/>
                    </a:p>
                  </a:txBody>
                  <a:tcPr marL="9525" marR="9525" marT="9525" marB="91425" anchor="ctr"/>
                </a:tc>
                <a:tc>
                  <a:txBody>
                    <a:bodyPr/>
                    <a:lstStyle/>
                    <a:p>
                      <a:pPr marL="0" lvl="0" indent="0" algn="l" rtl="0">
                        <a:lnSpc>
                          <a:spcPct val="115000"/>
                        </a:lnSpc>
                        <a:spcBef>
                          <a:spcPts val="0"/>
                        </a:spcBef>
                        <a:spcAft>
                          <a:spcPts val="0"/>
                        </a:spcAft>
                        <a:buNone/>
                      </a:pPr>
                      <a:r>
                        <a:rPr lang="en-US" sz="1200">
                          <a:solidFill>
                            <a:srgbClr val="FF9900"/>
                          </a:solidFill>
                          <a:latin typeface="Calibri"/>
                          <a:ea typeface="Calibri"/>
                          <a:cs typeface="Calibri"/>
                          <a:sym typeface="Calibri"/>
                        </a:rPr>
                        <a:t>"JobRole": Job Role</a:t>
                      </a:r>
                      <a:endParaRPr sz="1200">
                        <a:solidFill>
                          <a:srgbClr val="FF9900"/>
                        </a:solidFill>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"TotWrkYr": Total Work Hours </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10525">
                <a:tc>
                  <a:txBody>
                    <a:bodyPr/>
                    <a:lstStyle/>
                    <a:p>
                      <a:pPr marL="0" lvl="0" indent="0" algn="l" rtl="0">
                        <a:lnSpc>
                          <a:spcPct val="115000"/>
                        </a:lnSpc>
                        <a:spcBef>
                          <a:spcPts val="0"/>
                        </a:spcBef>
                        <a:spcAft>
                          <a:spcPts val="0"/>
                        </a:spcAft>
                        <a:buNone/>
                      </a:pPr>
                      <a:r>
                        <a:rPr lang="en-US" sz="1200">
                          <a:solidFill>
                            <a:srgbClr val="FF9900"/>
                          </a:solidFill>
                        </a:rPr>
                        <a:t>"Dept": Department</a:t>
                      </a:r>
                      <a:endParaRPr sz="1200">
                        <a:solidFill>
                          <a:srgbClr val="FF9900"/>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"JobSat": Job Satisfaction </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"TrnTimeLastYr": Training Time Last Year </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10525">
                <a:tc>
                  <a:txBody>
                    <a:bodyPr/>
                    <a:lstStyle/>
                    <a:p>
                      <a:pPr marL="0" lvl="0" indent="0" algn="l" rtl="0">
                        <a:lnSpc>
                          <a:spcPct val="115000"/>
                        </a:lnSpc>
                        <a:spcBef>
                          <a:spcPts val="0"/>
                        </a:spcBef>
                        <a:spcAft>
                          <a:spcPts val="0"/>
                        </a:spcAft>
                        <a:buNone/>
                      </a:pPr>
                      <a:r>
                        <a:rPr lang="en-US" sz="1200"/>
                        <a:t>"DistFrmHm" : Distance from Home</a:t>
                      </a:r>
                      <a:endParaRPr sz="1200"/>
                    </a:p>
                  </a:txBody>
                  <a:tcPr marL="9525" marR="9525" marT="9525" marB="91425" anchor="ctr"/>
                </a:tc>
                <a:tc>
                  <a:txBody>
                    <a:bodyPr/>
                    <a:lstStyle/>
                    <a:p>
                      <a:pPr marL="0" lvl="0" indent="0" algn="l" rtl="0">
                        <a:lnSpc>
                          <a:spcPct val="115000"/>
                        </a:lnSpc>
                        <a:spcBef>
                          <a:spcPts val="0"/>
                        </a:spcBef>
                        <a:spcAft>
                          <a:spcPts val="0"/>
                        </a:spcAft>
                        <a:buNone/>
                      </a:pPr>
                      <a:r>
                        <a:rPr lang="en-US" sz="1200">
                          <a:solidFill>
                            <a:srgbClr val="FF9900"/>
                          </a:solidFill>
                          <a:latin typeface="Calibri"/>
                          <a:ea typeface="Calibri"/>
                          <a:cs typeface="Calibri"/>
                          <a:sym typeface="Calibri"/>
                        </a:rPr>
                        <a:t>"MrgStatus": Marital Status</a:t>
                      </a:r>
                      <a:endParaRPr sz="1200">
                        <a:solidFill>
                          <a:srgbClr val="FF9900"/>
                        </a:solidFill>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solidFill>
                            <a:srgbClr val="6AA84F"/>
                          </a:solidFill>
                          <a:latin typeface="Calibri"/>
                          <a:ea typeface="Calibri"/>
                          <a:cs typeface="Calibri"/>
                          <a:sym typeface="Calibri"/>
                        </a:rPr>
                        <a:t>"WrkLifeBal": Work Life Balance </a:t>
                      </a:r>
                      <a:endParaRPr sz="1200">
                        <a:solidFill>
                          <a:srgbClr val="6AA84F"/>
                        </a:solidFill>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10525">
                <a:tc>
                  <a:txBody>
                    <a:bodyPr/>
                    <a:lstStyle/>
                    <a:p>
                      <a:pPr marL="0" lvl="0" indent="0" algn="l" rtl="0">
                        <a:lnSpc>
                          <a:spcPct val="115000"/>
                        </a:lnSpc>
                        <a:spcBef>
                          <a:spcPts val="0"/>
                        </a:spcBef>
                        <a:spcAft>
                          <a:spcPts val="0"/>
                        </a:spcAft>
                        <a:buNone/>
                      </a:pPr>
                      <a:r>
                        <a:rPr lang="en-US" sz="1200">
                          <a:solidFill>
                            <a:srgbClr val="6AA84F"/>
                          </a:solidFill>
                        </a:rPr>
                        <a:t>"Edu" : Education</a:t>
                      </a:r>
                      <a:endParaRPr sz="1200">
                        <a:solidFill>
                          <a:srgbClr val="6AA84F"/>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"MonthRate": Monthly Rate</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"YrsAtComp": Years at company</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10525">
                <a:tc>
                  <a:txBody>
                    <a:bodyPr/>
                    <a:lstStyle/>
                    <a:p>
                      <a:pPr marL="0" lvl="0" indent="0" algn="l" rtl="0">
                        <a:lnSpc>
                          <a:spcPct val="115000"/>
                        </a:lnSpc>
                        <a:spcBef>
                          <a:spcPts val="0"/>
                        </a:spcBef>
                        <a:spcAft>
                          <a:spcPts val="0"/>
                        </a:spcAft>
                        <a:buNone/>
                      </a:pPr>
                      <a:r>
                        <a:rPr lang="en-US" sz="1200">
                          <a:solidFill>
                            <a:srgbClr val="FF9900"/>
                          </a:solidFill>
                        </a:rPr>
                        <a:t>"EduField": Education Field</a:t>
                      </a:r>
                      <a:endParaRPr sz="1200">
                        <a:solidFill>
                          <a:srgbClr val="FF9900"/>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"NumCompWrk": No.of Company worked </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"YrsInCurRole": Years in Current Role </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10525">
                <a:tc>
                  <a:txBody>
                    <a:bodyPr/>
                    <a:lstStyle/>
                    <a:p>
                      <a:pPr marL="0" lvl="0" indent="0" algn="l" rtl="0">
                        <a:lnSpc>
                          <a:spcPct val="115000"/>
                        </a:lnSpc>
                        <a:spcBef>
                          <a:spcPts val="0"/>
                        </a:spcBef>
                        <a:spcAft>
                          <a:spcPts val="0"/>
                        </a:spcAft>
                        <a:buNone/>
                      </a:pPr>
                      <a:r>
                        <a:rPr lang="en-US" sz="1200">
                          <a:solidFill>
                            <a:srgbClr val="6AA84F"/>
                          </a:solidFill>
                        </a:rPr>
                        <a:t>"EnvSat": Environment Satisfaction</a:t>
                      </a:r>
                      <a:endParaRPr sz="1200">
                        <a:solidFill>
                          <a:srgbClr val="6AA84F"/>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solidFill>
                            <a:srgbClr val="FF9900"/>
                          </a:solidFill>
                          <a:latin typeface="Calibri"/>
                          <a:ea typeface="Calibri"/>
                          <a:cs typeface="Calibri"/>
                          <a:sym typeface="Calibri"/>
                        </a:rPr>
                        <a:t>"OverTime": Over Time</a:t>
                      </a:r>
                      <a:endParaRPr sz="1200">
                        <a:solidFill>
                          <a:srgbClr val="FF9900"/>
                        </a:solidFill>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"YrsLstProm": Years Last Promotion </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10525">
                <a:tc>
                  <a:txBody>
                    <a:bodyPr/>
                    <a:lstStyle/>
                    <a:p>
                      <a:pPr marL="0" lvl="0" indent="0" algn="l" rtl="0">
                        <a:lnSpc>
                          <a:spcPct val="115000"/>
                        </a:lnSpc>
                        <a:spcBef>
                          <a:spcPts val="0"/>
                        </a:spcBef>
                        <a:spcAft>
                          <a:spcPts val="0"/>
                        </a:spcAft>
                        <a:buNone/>
                      </a:pPr>
                      <a:r>
                        <a:rPr lang="en-US" sz="1200">
                          <a:solidFill>
                            <a:srgbClr val="FF9900"/>
                          </a:solidFill>
                        </a:rPr>
                        <a:t>"Gender": Gender [Male/Female]</a:t>
                      </a:r>
                      <a:endParaRPr sz="1200">
                        <a:solidFill>
                          <a:srgbClr val="FF9900"/>
                        </a:solidFill>
                      </a:endParaRPr>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"PercSalHike": Percentage Salary Hike</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"YrsCurMngr": Years Current Manager</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10525">
                <a:tc>
                  <a:txBody>
                    <a:bodyPr/>
                    <a:lstStyle/>
                    <a:p>
                      <a:pPr marL="0" lvl="0" indent="0" algn="l" rtl="0">
                        <a:lnSpc>
                          <a:spcPct val="115000"/>
                        </a:lnSpc>
                        <a:spcBef>
                          <a:spcPts val="0"/>
                        </a:spcBef>
                        <a:spcAft>
                          <a:spcPts val="0"/>
                        </a:spcAft>
                        <a:buNone/>
                      </a:pPr>
                      <a:r>
                        <a:rPr lang="en-US" sz="1200"/>
                        <a:t>"EmployeeNumber": Employee Number</a:t>
                      </a:r>
                      <a:endParaRPr sz="1200"/>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"Over18" : Age of Employee over 18</a:t>
                      </a:r>
                      <a:endParaRPr sz="1200">
                        <a:latin typeface="Calibri"/>
                        <a:ea typeface="Calibri"/>
                        <a:cs typeface="Calibri"/>
                        <a:sym typeface="Calibri"/>
                      </a:endParaRPr>
                    </a:p>
                  </a:txBody>
                  <a:tcPr marL="9525" marR="9525" marT="9525" marB="91425" anchor="b"/>
                </a:tc>
                <a:tc gridSpan="3">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"MonthInc": Monthly Income </a:t>
                      </a:r>
                      <a:endParaRPr sz="1200">
                        <a:latin typeface="Calibri"/>
                        <a:ea typeface="Calibri"/>
                        <a:cs typeface="Calibri"/>
                        <a:sym typeface="Calibri"/>
                      </a:endParaRPr>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10525">
                <a:tc>
                  <a:txBody>
                    <a:bodyPr/>
                    <a:lstStyle/>
                    <a:p>
                      <a:pPr marL="0" lvl="0" indent="0" algn="l" rtl="0">
                        <a:lnSpc>
                          <a:spcPct val="115000"/>
                        </a:lnSpc>
                        <a:spcBef>
                          <a:spcPts val="0"/>
                        </a:spcBef>
                        <a:spcAft>
                          <a:spcPts val="0"/>
                        </a:spcAft>
                        <a:buNone/>
                      </a:pPr>
                      <a:r>
                        <a:rPr lang="en-US" sz="1200" dirty="0"/>
                        <a:t>"</a:t>
                      </a:r>
                      <a:r>
                        <a:rPr lang="en-US" sz="1200" dirty="0" err="1"/>
                        <a:t>EmployeeCount</a:t>
                      </a:r>
                      <a:r>
                        <a:rPr lang="en-US" sz="1200" dirty="0"/>
                        <a:t>" : Total Employee</a:t>
                      </a:r>
                      <a:endParaRPr sz="1200" dirty="0"/>
                    </a:p>
                  </a:txBody>
                  <a:tcPr marL="9525" marR="9525" marT="9525" marB="91425" anchor="ct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"StandardHours": Total Fixed Hours</a:t>
                      </a:r>
                      <a:endParaRPr sz="1200">
                        <a:latin typeface="Calibri"/>
                        <a:ea typeface="Calibri"/>
                        <a:cs typeface="Calibri"/>
                        <a:sym typeface="Calibri"/>
                      </a:endParaRPr>
                    </a:p>
                  </a:txBody>
                  <a:tcPr marL="9525" marR="9525" marT="9525" marB="91425" anchor="b"/>
                </a:tc>
                <a:tc gridSpan="3">
                  <a:txBody>
                    <a:bodyPr/>
                    <a:lstStyle/>
                    <a:p>
                      <a:pPr marL="0" lvl="0" indent="0" algn="l" rtl="0">
                        <a:spcBef>
                          <a:spcPts val="0"/>
                        </a:spcBef>
                        <a:spcAft>
                          <a:spcPts val="0"/>
                        </a:spcAft>
                        <a:buNone/>
                      </a:pPr>
                      <a:endParaRPr dirty="0"/>
                    </a:p>
                  </a:txBody>
                  <a:tcPr marL="9525" marR="9525" marT="9525" marB="914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4b579dc22c_0_514"/>
          <p:cNvSpPr txBox="1">
            <a:spLocks noGrp="1"/>
          </p:cNvSpPr>
          <p:nvPr>
            <p:ph type="title"/>
          </p:nvPr>
        </p:nvSpPr>
        <p:spPr>
          <a:xfrm>
            <a:off x="790150" y="515673"/>
            <a:ext cx="10611600" cy="589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Regsubset Performance</a:t>
            </a:r>
            <a:endParaRPr/>
          </a:p>
        </p:txBody>
      </p:sp>
      <p:graphicFrame>
        <p:nvGraphicFramePr>
          <p:cNvPr id="243" name="Google Shape;243;g24b579dc22c_0_514"/>
          <p:cNvGraphicFramePr/>
          <p:nvPr/>
        </p:nvGraphicFramePr>
        <p:xfrm>
          <a:off x="568175" y="2771425"/>
          <a:ext cx="10833600" cy="2356470"/>
        </p:xfrm>
        <a:graphic>
          <a:graphicData uri="http://schemas.openxmlformats.org/drawingml/2006/table">
            <a:tbl>
              <a:tblPr>
                <a:noFill/>
                <a:tableStyleId>{966A0D1A-1635-4076-93FA-A9503AAD39EC}</a:tableStyleId>
              </a:tblPr>
              <a:tblGrid>
                <a:gridCol w="1805600">
                  <a:extLst>
                    <a:ext uri="{9D8B030D-6E8A-4147-A177-3AD203B41FA5}">
                      <a16:colId xmlns:a16="http://schemas.microsoft.com/office/drawing/2014/main" val="20000"/>
                    </a:ext>
                  </a:extLst>
                </a:gridCol>
                <a:gridCol w="1805600">
                  <a:extLst>
                    <a:ext uri="{9D8B030D-6E8A-4147-A177-3AD203B41FA5}">
                      <a16:colId xmlns:a16="http://schemas.microsoft.com/office/drawing/2014/main" val="20001"/>
                    </a:ext>
                  </a:extLst>
                </a:gridCol>
                <a:gridCol w="1805600">
                  <a:extLst>
                    <a:ext uri="{9D8B030D-6E8A-4147-A177-3AD203B41FA5}">
                      <a16:colId xmlns:a16="http://schemas.microsoft.com/office/drawing/2014/main" val="20002"/>
                    </a:ext>
                  </a:extLst>
                </a:gridCol>
                <a:gridCol w="1805600">
                  <a:extLst>
                    <a:ext uri="{9D8B030D-6E8A-4147-A177-3AD203B41FA5}">
                      <a16:colId xmlns:a16="http://schemas.microsoft.com/office/drawing/2014/main" val="20003"/>
                    </a:ext>
                  </a:extLst>
                </a:gridCol>
                <a:gridCol w="1805600">
                  <a:extLst>
                    <a:ext uri="{9D8B030D-6E8A-4147-A177-3AD203B41FA5}">
                      <a16:colId xmlns:a16="http://schemas.microsoft.com/office/drawing/2014/main" val="20004"/>
                    </a:ext>
                  </a:extLst>
                </a:gridCol>
                <a:gridCol w="180560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Training model</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 Sensitivity</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 Accuracy</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 Precision</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 Specificity</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 Recall</a:t>
                      </a:r>
                      <a:endParaRPr sz="1500"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RegSubsetTrain_adjr2</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RegSubsetTrain_bic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Testing model</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l" rtl="0">
                        <a:spcBef>
                          <a:spcPts val="0"/>
                        </a:spcBef>
                        <a:spcAft>
                          <a:spcPts val="0"/>
                        </a:spcAft>
                        <a:buNone/>
                      </a:pPr>
                      <a:endParaRPr sz="2300"/>
                    </a:p>
                  </a:txBody>
                  <a:tcPr marL="9525" marR="9525" marT="9525" marB="91425" anchor="b"/>
                </a:tc>
                <a:tc>
                  <a:txBody>
                    <a:bodyPr/>
                    <a:lstStyle/>
                    <a:p>
                      <a:pPr marL="0" lvl="0" indent="0" algn="l" rtl="0">
                        <a:spcBef>
                          <a:spcPts val="0"/>
                        </a:spcBef>
                        <a:spcAft>
                          <a:spcPts val="0"/>
                        </a:spcAft>
                        <a:buNone/>
                      </a:pPr>
                      <a:endParaRPr sz="2300"/>
                    </a:p>
                  </a:txBody>
                  <a:tcPr marL="9525" marR="9525" marT="9525" marB="91425" anchor="b"/>
                </a:tc>
                <a:tc>
                  <a:txBody>
                    <a:bodyPr/>
                    <a:lstStyle/>
                    <a:p>
                      <a:pPr marL="0" lvl="0" indent="0" algn="l" rtl="0">
                        <a:spcBef>
                          <a:spcPts val="0"/>
                        </a:spcBef>
                        <a:spcAft>
                          <a:spcPts val="0"/>
                        </a:spcAft>
                        <a:buNone/>
                      </a:pPr>
                      <a:endParaRPr sz="2300"/>
                    </a:p>
                  </a:txBody>
                  <a:tcPr marL="9525" marR="9525" marT="9525" marB="91425" anchor="b"/>
                </a:tc>
                <a:tc>
                  <a:txBody>
                    <a:bodyPr/>
                    <a:lstStyle/>
                    <a:p>
                      <a:pPr marL="0" lvl="0" indent="0" algn="l" rtl="0">
                        <a:spcBef>
                          <a:spcPts val="0"/>
                        </a:spcBef>
                        <a:spcAft>
                          <a:spcPts val="0"/>
                        </a:spcAft>
                        <a:buNone/>
                      </a:pPr>
                      <a:endParaRPr sz="2300"/>
                    </a:p>
                  </a:txBody>
                  <a:tcPr marL="9525" marR="9525" marT="9525" marB="91425" anchor="b"/>
                </a:tc>
                <a:tc>
                  <a:txBody>
                    <a:bodyPr/>
                    <a:lstStyle/>
                    <a:p>
                      <a:pPr marL="0" lvl="0" indent="0" algn="l" rtl="0">
                        <a:spcBef>
                          <a:spcPts val="0"/>
                        </a:spcBef>
                        <a:spcAft>
                          <a:spcPts val="0"/>
                        </a:spcAft>
                        <a:buNone/>
                      </a:pPr>
                      <a:endParaRPr sz="2300"/>
                    </a:p>
                  </a:txBody>
                  <a:tcPr marL="9525" marR="9525" marT="9525" marB="91425" anchor="b"/>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RegSubsetTest_adjr2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FF9900"/>
                          </a:solidFill>
                          <a:latin typeface="Times New Roman"/>
                          <a:ea typeface="Times New Roman"/>
                          <a:cs typeface="Times New Roman"/>
                          <a:sym typeface="Times New Roman"/>
                        </a:rPr>
                        <a:t>0.73</a:t>
                      </a:r>
                      <a:endParaRPr>
                        <a:solidFill>
                          <a:srgbClr val="FF9900"/>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FF9900"/>
                          </a:solidFill>
                          <a:latin typeface="Times New Roman"/>
                          <a:ea typeface="Times New Roman"/>
                          <a:cs typeface="Times New Roman"/>
                          <a:sym typeface="Times New Roman"/>
                        </a:rPr>
                        <a:t>0.70</a:t>
                      </a:r>
                      <a:endParaRPr>
                        <a:solidFill>
                          <a:srgbClr val="FF9900"/>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FF9900"/>
                          </a:solidFill>
                          <a:latin typeface="Times New Roman"/>
                          <a:ea typeface="Times New Roman"/>
                          <a:cs typeface="Times New Roman"/>
                          <a:sym typeface="Times New Roman"/>
                        </a:rPr>
                        <a:t>0.67</a:t>
                      </a:r>
                      <a:endParaRPr>
                        <a:solidFill>
                          <a:srgbClr val="FF9900"/>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FF9900"/>
                          </a:solidFill>
                          <a:latin typeface="Times New Roman"/>
                          <a:ea typeface="Times New Roman"/>
                          <a:cs typeface="Times New Roman"/>
                          <a:sym typeface="Times New Roman"/>
                        </a:rPr>
                        <a:t>0.66</a:t>
                      </a:r>
                      <a:endParaRPr>
                        <a:solidFill>
                          <a:srgbClr val="FF9900"/>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FF9900"/>
                          </a:solidFill>
                          <a:latin typeface="Times New Roman"/>
                          <a:ea typeface="Times New Roman"/>
                          <a:cs typeface="Times New Roman"/>
                          <a:sym typeface="Times New Roman"/>
                        </a:rPr>
                        <a:t>0.73</a:t>
                      </a:r>
                      <a:endParaRPr>
                        <a:solidFill>
                          <a:srgbClr val="FF9900"/>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RegSubsetTest_bic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0.71</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0.71</a:t>
                      </a:r>
                      <a:endParaRPr>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5"/>
                  </a:ext>
                </a:extLst>
              </a:tr>
            </a:tbl>
          </a:graphicData>
        </a:graphic>
      </p:graphicFrame>
      <p:sp>
        <p:nvSpPr>
          <p:cNvPr id="244" name="Google Shape;244;g24b579dc22c_0_514"/>
          <p:cNvSpPr txBox="1"/>
          <p:nvPr/>
        </p:nvSpPr>
        <p:spPr>
          <a:xfrm>
            <a:off x="755850" y="1152600"/>
            <a:ext cx="10558200" cy="1098900"/>
          </a:xfrm>
          <a:prstGeom prst="rect">
            <a:avLst/>
          </a:prstGeom>
          <a:noFill/>
          <a:ln>
            <a:noFill/>
          </a:ln>
        </p:spPr>
        <p:txBody>
          <a:bodyPr spcFirstLastPara="1" wrap="square" lIns="91425" tIns="91425" rIns="91425" bIns="91425" anchor="t" anchorCtr="0">
            <a:spAutoFit/>
          </a:bodyPr>
          <a:lstStyle/>
          <a:p>
            <a:pPr marL="457200" lvl="0" indent="-368300" algn="l" rtl="0">
              <a:lnSpc>
                <a:spcPct val="90000"/>
              </a:lnSpc>
              <a:spcBef>
                <a:spcPts val="1000"/>
              </a:spcBef>
              <a:spcAft>
                <a:spcPts val="0"/>
              </a:spcAft>
              <a:buClr>
                <a:schemeClr val="dk1"/>
              </a:buClr>
              <a:buSzPts val="2200"/>
              <a:buChar char="•"/>
            </a:pPr>
            <a:r>
              <a:rPr lang="en-US" sz="2200">
                <a:solidFill>
                  <a:schemeClr val="dk1"/>
                </a:solidFill>
              </a:rPr>
              <a:t>The threshold was set at 0.5 to measure performance.</a:t>
            </a:r>
            <a:endParaRPr sz="2200">
              <a:solidFill>
                <a:schemeClr val="dk1"/>
              </a:solidFill>
            </a:endParaRPr>
          </a:p>
          <a:p>
            <a:pPr marL="457200" lvl="0" indent="-368300" algn="l" rtl="0">
              <a:lnSpc>
                <a:spcPct val="90000"/>
              </a:lnSpc>
              <a:spcBef>
                <a:spcPts val="0"/>
              </a:spcBef>
              <a:spcAft>
                <a:spcPts val="0"/>
              </a:spcAft>
              <a:buClr>
                <a:schemeClr val="dk1"/>
              </a:buClr>
              <a:buSzPts val="2200"/>
              <a:buChar char="•"/>
            </a:pPr>
            <a:r>
              <a:rPr lang="en-US" sz="2200">
                <a:solidFill>
                  <a:schemeClr val="dk1"/>
                </a:solidFill>
              </a:rPr>
              <a:t>adjR2 model turned out good here.</a:t>
            </a:r>
            <a:endParaRPr sz="2200">
              <a:solidFill>
                <a:schemeClr val="dk1"/>
              </a:solidFill>
            </a:endParaRPr>
          </a:p>
          <a:p>
            <a:pPr marL="457200" lvl="0" indent="-368300" algn="l" rtl="0">
              <a:lnSpc>
                <a:spcPct val="90000"/>
              </a:lnSpc>
              <a:spcBef>
                <a:spcPts val="0"/>
              </a:spcBef>
              <a:spcAft>
                <a:spcPts val="0"/>
              </a:spcAft>
              <a:buClr>
                <a:schemeClr val="dk1"/>
              </a:buClr>
              <a:buSzPts val="2200"/>
              <a:buChar char="•"/>
            </a:pPr>
            <a:r>
              <a:rPr lang="en-US" sz="2200">
                <a:solidFill>
                  <a:schemeClr val="dk1"/>
                </a:solidFill>
              </a:rPr>
              <a:t>No significant difference to indicate overfitting.</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4b579dc22c_0_506"/>
          <p:cNvSpPr txBox="1">
            <a:spLocks noGrp="1"/>
          </p:cNvSpPr>
          <p:nvPr>
            <p:ph type="body" idx="1"/>
          </p:nvPr>
        </p:nvSpPr>
        <p:spPr>
          <a:xfrm>
            <a:off x="790150" y="1120000"/>
            <a:ext cx="10908000" cy="1209900"/>
          </a:xfrm>
          <a:prstGeom prst="rect">
            <a:avLst/>
          </a:prstGeom>
        </p:spPr>
        <p:txBody>
          <a:bodyPr spcFirstLastPara="1" wrap="square" lIns="91425" tIns="45700" rIns="91425" bIns="45700" anchor="t" anchorCtr="0">
            <a:spAutoFit/>
          </a:bodyPr>
          <a:lstStyle/>
          <a:p>
            <a:pPr marL="457200" lvl="0" indent="-368300" algn="just" rtl="0">
              <a:lnSpc>
                <a:spcPct val="115000"/>
              </a:lnSpc>
              <a:spcBef>
                <a:spcPts val="0"/>
              </a:spcBef>
              <a:spcAft>
                <a:spcPts val="0"/>
              </a:spcAft>
              <a:buSzPts val="2200"/>
              <a:buChar char="•"/>
            </a:pPr>
            <a:r>
              <a:rPr lang="en-US" sz="2200" dirty="0"/>
              <a:t>We performed ridge regression as another technique to verified the performance.</a:t>
            </a:r>
            <a:endParaRPr sz="2200" dirty="0"/>
          </a:p>
          <a:p>
            <a:pPr marL="457200" lvl="0" indent="-368300" algn="just" rtl="0">
              <a:lnSpc>
                <a:spcPct val="115000"/>
              </a:lnSpc>
              <a:spcBef>
                <a:spcPts val="0"/>
              </a:spcBef>
              <a:spcAft>
                <a:spcPts val="0"/>
              </a:spcAft>
              <a:buSzPts val="2200"/>
              <a:buChar char="•"/>
            </a:pPr>
            <a:r>
              <a:rPr lang="en-US" sz="2200" dirty="0"/>
              <a:t>We select </a:t>
            </a:r>
            <a:r>
              <a:rPr lang="en-US" sz="2200" dirty="0" err="1"/>
              <a:t>lambda.min</a:t>
            </a:r>
            <a:r>
              <a:rPr lang="en-US" sz="2200" dirty="0"/>
              <a:t> for our lambda parameter as we want to have maximum confidence interval to capture most of the true positives.</a:t>
            </a:r>
            <a:endParaRPr sz="2200" dirty="0"/>
          </a:p>
        </p:txBody>
      </p:sp>
      <p:sp>
        <p:nvSpPr>
          <p:cNvPr id="250" name="Google Shape;250;g24b579dc22c_0_506"/>
          <p:cNvSpPr txBox="1">
            <a:spLocks noGrp="1"/>
          </p:cNvSpPr>
          <p:nvPr>
            <p:ph type="title"/>
          </p:nvPr>
        </p:nvSpPr>
        <p:spPr>
          <a:xfrm>
            <a:off x="790150" y="515674"/>
            <a:ext cx="10611600" cy="66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Ridge Regression</a:t>
            </a:r>
            <a:endParaRPr/>
          </a:p>
        </p:txBody>
      </p:sp>
      <p:sp>
        <p:nvSpPr>
          <p:cNvPr id="3" name="TextBox 2">
            <a:extLst>
              <a:ext uri="{FF2B5EF4-FFF2-40B4-BE49-F238E27FC236}">
                <a16:creationId xmlns:a16="http://schemas.microsoft.com/office/drawing/2014/main" id="{A14ECCCB-FCB2-95A4-6902-1BC6814982FD}"/>
              </a:ext>
            </a:extLst>
          </p:cNvPr>
          <p:cNvSpPr txBox="1"/>
          <p:nvPr/>
        </p:nvSpPr>
        <p:spPr>
          <a:xfrm>
            <a:off x="5602150" y="3358550"/>
            <a:ext cx="6096000" cy="1169551"/>
          </a:xfrm>
          <a:prstGeom prst="rect">
            <a:avLst/>
          </a:prstGeom>
          <a:noFill/>
        </p:spPr>
        <p:txBody>
          <a:bodyPr wrap="square">
            <a:spAutoFit/>
          </a:bodyPr>
          <a:lstStyle/>
          <a:p>
            <a:r>
              <a:rPr lang="en-US"/>
              <a:t>Ridge Equation </a:t>
            </a:r>
            <a:r>
              <a:rPr lang="en-US" dirty="0"/>
              <a:t>:</a:t>
            </a:r>
          </a:p>
          <a:p>
            <a:r>
              <a:rPr lang="en-US" dirty="0"/>
              <a:t>log(p/(1-p)) = - 0.082 - 0.39(MrgProf) - 0.27(TotExp) + 0.20(SlsMarPep) + 0.12(HRProf) - 0.41(MrgStkOpt) - 0.05(Perf) + 0.03(</a:t>
            </a:r>
            <a:r>
              <a:rPr lang="en-US" dirty="0" err="1"/>
              <a:t>ScEduFld</a:t>
            </a:r>
            <a:r>
              <a:rPr lang="en-US" dirty="0"/>
              <a:t>) - 0.23(LbTecGend) + 0.32(RchScOvT) - 0.04(</a:t>
            </a:r>
            <a:r>
              <a:rPr lang="en-US" dirty="0" err="1"/>
              <a:t>EduMgr</a:t>
            </a:r>
            <a:r>
              <a:rPr lang="en-US" dirty="0"/>
              <a:t>) - 0.01(</a:t>
            </a:r>
            <a:r>
              <a:rPr lang="en-US" dirty="0" err="1"/>
              <a:t>TecDesgFrmHm</a:t>
            </a:r>
            <a:r>
              <a:rPr lang="en-US" dirty="0"/>
              <a:t>) - 0.11(SatHrRt) - 0.10(TrvlProf)</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4b579dc22c_0_524"/>
          <p:cNvSpPr txBox="1">
            <a:spLocks noGrp="1"/>
          </p:cNvSpPr>
          <p:nvPr>
            <p:ph type="title"/>
          </p:nvPr>
        </p:nvSpPr>
        <p:spPr>
          <a:xfrm>
            <a:off x="790150" y="515673"/>
            <a:ext cx="10611600" cy="529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Performance of Ridge Regression</a:t>
            </a:r>
            <a:endParaRPr/>
          </a:p>
        </p:txBody>
      </p:sp>
      <p:graphicFrame>
        <p:nvGraphicFramePr>
          <p:cNvPr id="257" name="Google Shape;257;g24b579dc22c_0_524"/>
          <p:cNvGraphicFramePr/>
          <p:nvPr/>
        </p:nvGraphicFramePr>
        <p:xfrm>
          <a:off x="952500" y="3238500"/>
          <a:ext cx="10287000" cy="1524000"/>
        </p:xfrm>
        <a:graphic>
          <a:graphicData uri="http://schemas.openxmlformats.org/drawingml/2006/table">
            <a:tbl>
              <a:tblPr>
                <a:noFill/>
                <a:tableStyleId>{966A0D1A-1635-4076-93FA-A9503AAD39EC}</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Training model</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Sensitivity</a:t>
                      </a:r>
                      <a:r>
                        <a:rPr lang="en-US">
                          <a:solidFill>
                            <a:srgbClr val="343434"/>
                          </a:solidFill>
                          <a:latin typeface="Times New Roman"/>
                          <a:ea typeface="Times New Roman"/>
                          <a:cs typeface="Times New Roman"/>
                          <a:sym typeface="Times New Roman"/>
                        </a:rPr>
                        <a:t>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Accuracy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Precision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Specificity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Recall   </a:t>
                      </a:r>
                      <a:endParaRPr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RidgeTrain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0.67</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0.68</a:t>
                      </a:r>
                      <a:endParaRPr>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Testing model</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RidgeTest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0.73</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0.69</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0.66</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0.65</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0.73</a:t>
                      </a:r>
                      <a:endParaRPr>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3"/>
                  </a:ext>
                </a:extLst>
              </a:tr>
            </a:tbl>
          </a:graphicData>
        </a:graphic>
      </p:graphicFrame>
      <p:sp>
        <p:nvSpPr>
          <p:cNvPr id="258" name="Google Shape;258;g24b579dc22c_0_524"/>
          <p:cNvSpPr txBox="1"/>
          <p:nvPr/>
        </p:nvSpPr>
        <p:spPr>
          <a:xfrm>
            <a:off x="672200" y="1405225"/>
            <a:ext cx="10287000" cy="1009800"/>
          </a:xfrm>
          <a:prstGeom prst="rect">
            <a:avLst/>
          </a:prstGeom>
          <a:noFill/>
          <a:ln>
            <a:noFill/>
          </a:ln>
        </p:spPr>
        <p:txBody>
          <a:bodyPr spcFirstLastPara="1" wrap="square" lIns="91425" tIns="91425" rIns="91425" bIns="91425" anchor="t" anchorCtr="0">
            <a:spAutoFit/>
          </a:bodyPr>
          <a:lstStyle/>
          <a:p>
            <a:pPr marL="457200" lvl="0" indent="-368300" algn="l" rtl="0">
              <a:lnSpc>
                <a:spcPct val="90000"/>
              </a:lnSpc>
              <a:spcBef>
                <a:spcPts val="1000"/>
              </a:spcBef>
              <a:spcAft>
                <a:spcPts val="0"/>
              </a:spcAft>
              <a:buClr>
                <a:schemeClr val="dk1"/>
              </a:buClr>
              <a:buSzPts val="2200"/>
              <a:buChar char="•"/>
            </a:pPr>
            <a:r>
              <a:rPr lang="en-US" sz="2200">
                <a:solidFill>
                  <a:schemeClr val="dk1"/>
                </a:solidFill>
              </a:rPr>
              <a:t>The threshold was set at 0.5 to measure performance.</a:t>
            </a:r>
            <a:endParaRPr sz="2200">
              <a:solidFill>
                <a:schemeClr val="dk1"/>
              </a:solidFill>
            </a:endParaRPr>
          </a:p>
          <a:p>
            <a:pPr marL="457200" lvl="0" indent="-368300" algn="l" rtl="0">
              <a:lnSpc>
                <a:spcPct val="90000"/>
              </a:lnSpc>
              <a:spcBef>
                <a:spcPts val="0"/>
              </a:spcBef>
              <a:spcAft>
                <a:spcPts val="0"/>
              </a:spcAft>
              <a:buClr>
                <a:schemeClr val="dk1"/>
              </a:buClr>
              <a:buSzPts val="2200"/>
              <a:buChar char="•"/>
            </a:pPr>
            <a:r>
              <a:rPr lang="en-US" sz="2200">
                <a:solidFill>
                  <a:schemeClr val="dk1"/>
                </a:solidFill>
              </a:rPr>
              <a:t>No significant difference to indicate overfitting.</a:t>
            </a:r>
            <a:endParaRPr sz="22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4b579dc22c_0_375"/>
          <p:cNvSpPr txBox="1">
            <a:spLocks noGrp="1"/>
          </p:cNvSpPr>
          <p:nvPr>
            <p:ph type="title"/>
          </p:nvPr>
        </p:nvSpPr>
        <p:spPr>
          <a:xfrm>
            <a:off x="790150" y="515673"/>
            <a:ext cx="10611600" cy="54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Lasso Regression</a:t>
            </a:r>
            <a:endParaRPr/>
          </a:p>
        </p:txBody>
      </p:sp>
      <p:pic>
        <p:nvPicPr>
          <p:cNvPr id="264" name="Google Shape;264;g24b579dc22c_0_375"/>
          <p:cNvPicPr preferRelativeResize="0"/>
          <p:nvPr/>
        </p:nvPicPr>
        <p:blipFill>
          <a:blip r:embed="rId3">
            <a:alphaModFix/>
          </a:blip>
          <a:stretch>
            <a:fillRect/>
          </a:stretch>
        </p:blipFill>
        <p:spPr>
          <a:xfrm>
            <a:off x="790150" y="2715175"/>
            <a:ext cx="10306050" cy="2798450"/>
          </a:xfrm>
          <a:prstGeom prst="rect">
            <a:avLst/>
          </a:prstGeom>
          <a:noFill/>
          <a:ln>
            <a:noFill/>
          </a:ln>
        </p:spPr>
      </p:pic>
      <p:sp>
        <p:nvSpPr>
          <p:cNvPr id="265" name="Google Shape;265;g24b579dc22c_0_375"/>
          <p:cNvSpPr txBox="1"/>
          <p:nvPr/>
        </p:nvSpPr>
        <p:spPr>
          <a:xfrm>
            <a:off x="838200" y="1056875"/>
            <a:ext cx="10704000" cy="1539300"/>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000"/>
              </a:spcBef>
              <a:spcAft>
                <a:spcPts val="0"/>
              </a:spcAft>
              <a:buClr>
                <a:schemeClr val="dk1"/>
              </a:buClr>
              <a:buSzPts val="2200"/>
              <a:buChar char="•"/>
            </a:pPr>
            <a:r>
              <a:rPr lang="en-US" sz="2200">
                <a:solidFill>
                  <a:schemeClr val="dk1"/>
                </a:solidFill>
              </a:rPr>
              <a:t>We performed a lasso regression to verify the performance again and it performed almost similar.</a:t>
            </a:r>
            <a:endParaRPr sz="2200">
              <a:solidFill>
                <a:schemeClr val="dk1"/>
              </a:solidFill>
            </a:endParaRPr>
          </a:p>
          <a:p>
            <a:pPr marL="457200" lvl="0" indent="-368300" algn="just" rtl="0">
              <a:lnSpc>
                <a:spcPct val="100000"/>
              </a:lnSpc>
              <a:spcBef>
                <a:spcPts val="0"/>
              </a:spcBef>
              <a:spcAft>
                <a:spcPts val="0"/>
              </a:spcAft>
              <a:buClr>
                <a:schemeClr val="dk1"/>
              </a:buClr>
              <a:buSzPts val="2200"/>
              <a:buChar char="•"/>
            </a:pPr>
            <a:r>
              <a:rPr lang="en-US" sz="2200">
                <a:solidFill>
                  <a:schemeClr val="dk1"/>
                </a:solidFill>
              </a:rPr>
              <a:t>We select lambda.min for our lambda parameter as we want to have maximum confidence interval to capture most of the true positives.</a:t>
            </a:r>
            <a:endParaRPr sz="2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4b579dc22c_0_381"/>
          <p:cNvSpPr txBox="1">
            <a:spLocks noGrp="1"/>
          </p:cNvSpPr>
          <p:nvPr>
            <p:ph type="body" idx="1"/>
          </p:nvPr>
        </p:nvSpPr>
        <p:spPr>
          <a:xfrm>
            <a:off x="637750" y="1456300"/>
            <a:ext cx="10824000" cy="7416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The threshold was set at 0.5 to measure performance.</a:t>
            </a:r>
            <a:endParaRPr sz="2200"/>
          </a:p>
          <a:p>
            <a:pPr marL="457200" lvl="0" indent="-368300" algn="l" rtl="0">
              <a:spcBef>
                <a:spcPts val="0"/>
              </a:spcBef>
              <a:spcAft>
                <a:spcPts val="0"/>
              </a:spcAft>
              <a:buSzPts val="2200"/>
              <a:buChar char="•"/>
            </a:pPr>
            <a:r>
              <a:rPr lang="en-US" sz="2200"/>
              <a:t>No significant difference to indicate overfitting.</a:t>
            </a:r>
            <a:endParaRPr/>
          </a:p>
        </p:txBody>
      </p:sp>
      <p:sp>
        <p:nvSpPr>
          <p:cNvPr id="271" name="Google Shape;271;g24b579dc22c_0_381"/>
          <p:cNvSpPr txBox="1">
            <a:spLocks noGrp="1"/>
          </p:cNvSpPr>
          <p:nvPr>
            <p:ph type="title"/>
          </p:nvPr>
        </p:nvSpPr>
        <p:spPr>
          <a:xfrm>
            <a:off x="790150" y="515673"/>
            <a:ext cx="10611600" cy="589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Performance of Lasso Regression</a:t>
            </a:r>
            <a:endParaRPr/>
          </a:p>
          <a:p>
            <a:pPr marL="0" lvl="0" indent="0" algn="l" rtl="0">
              <a:spcBef>
                <a:spcPts val="0"/>
              </a:spcBef>
              <a:spcAft>
                <a:spcPts val="0"/>
              </a:spcAft>
              <a:buNone/>
            </a:pPr>
            <a:endParaRPr/>
          </a:p>
        </p:txBody>
      </p:sp>
      <p:graphicFrame>
        <p:nvGraphicFramePr>
          <p:cNvPr id="272" name="Google Shape;272;g24b579dc22c_0_381"/>
          <p:cNvGraphicFramePr/>
          <p:nvPr/>
        </p:nvGraphicFramePr>
        <p:xfrm>
          <a:off x="952500" y="3238500"/>
          <a:ext cx="10287000" cy="1533510"/>
        </p:xfrm>
        <a:graphic>
          <a:graphicData uri="http://schemas.openxmlformats.org/drawingml/2006/table">
            <a:tbl>
              <a:tblPr>
                <a:noFill/>
                <a:tableStyleId>{966A0D1A-1635-4076-93FA-A9503AAD39EC}</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Training model</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Sensitivity</a:t>
                      </a:r>
                      <a:r>
                        <a:rPr lang="en-US">
                          <a:solidFill>
                            <a:srgbClr val="343434"/>
                          </a:solidFill>
                          <a:latin typeface="Times New Roman"/>
                          <a:ea typeface="Times New Roman"/>
                          <a:cs typeface="Times New Roman"/>
                          <a:sym typeface="Times New Roman"/>
                        </a:rPr>
                        <a:t>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Accuracy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Precision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Specificity </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Recall   </a:t>
                      </a:r>
                      <a:endParaRPr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LassoTrain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0.69</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0.69</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0.67</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0.68</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0.69</a:t>
                      </a:r>
                      <a:endParaRPr sz="1500">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b="1">
                          <a:solidFill>
                            <a:srgbClr val="343434"/>
                          </a:solidFill>
                          <a:latin typeface="Times New Roman"/>
                          <a:ea typeface="Times New Roman"/>
                          <a:cs typeface="Times New Roman"/>
                          <a:sym typeface="Times New Roman"/>
                        </a:rPr>
                        <a:t>Testing model</a:t>
                      </a:r>
                      <a:endParaRPr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l" rtl="0">
                        <a:spcBef>
                          <a:spcPts val="0"/>
                        </a:spcBef>
                        <a:spcAft>
                          <a:spcPts val="0"/>
                        </a:spcAft>
                        <a:buNone/>
                      </a:pPr>
                      <a:endParaRPr sz="1900"/>
                    </a:p>
                  </a:txBody>
                  <a:tcPr marL="9525" marR="9525" marT="9525" marB="91425" anchor="b"/>
                </a:tc>
                <a:tc>
                  <a:txBody>
                    <a:bodyPr/>
                    <a:lstStyle/>
                    <a:p>
                      <a:pPr marL="0" lvl="0" indent="0" algn="l" rtl="0">
                        <a:spcBef>
                          <a:spcPts val="0"/>
                        </a:spcBef>
                        <a:spcAft>
                          <a:spcPts val="0"/>
                        </a:spcAft>
                        <a:buNone/>
                      </a:pPr>
                      <a:endParaRPr sz="1900"/>
                    </a:p>
                  </a:txBody>
                  <a:tcPr marL="9525" marR="9525" marT="9525" marB="91425" anchor="b"/>
                </a:tc>
                <a:tc>
                  <a:txBody>
                    <a:bodyPr/>
                    <a:lstStyle/>
                    <a:p>
                      <a:pPr marL="0" lvl="0" indent="0" algn="l" rtl="0">
                        <a:spcBef>
                          <a:spcPts val="0"/>
                        </a:spcBef>
                        <a:spcAft>
                          <a:spcPts val="0"/>
                        </a:spcAft>
                        <a:buNone/>
                      </a:pPr>
                      <a:endParaRPr sz="1900"/>
                    </a:p>
                  </a:txBody>
                  <a:tcPr marL="9525" marR="9525" marT="9525" marB="91425" anchor="b"/>
                </a:tc>
                <a:tc>
                  <a:txBody>
                    <a:bodyPr/>
                    <a:lstStyle/>
                    <a:p>
                      <a:pPr marL="0" lvl="0" indent="0" algn="l" rtl="0">
                        <a:spcBef>
                          <a:spcPts val="0"/>
                        </a:spcBef>
                        <a:spcAft>
                          <a:spcPts val="0"/>
                        </a:spcAft>
                        <a:buNone/>
                      </a:pPr>
                      <a:endParaRPr sz="1900"/>
                    </a:p>
                  </a:txBody>
                  <a:tcPr marL="9525" marR="9525" marT="9525" marB="91425" anchor="b"/>
                </a:tc>
                <a:tc>
                  <a:txBody>
                    <a:bodyPr/>
                    <a:lstStyle/>
                    <a:p>
                      <a:pPr marL="0" lvl="0" indent="0" algn="l" rtl="0">
                        <a:spcBef>
                          <a:spcPts val="0"/>
                        </a:spcBef>
                        <a:spcAft>
                          <a:spcPts val="0"/>
                        </a:spcAft>
                        <a:buNone/>
                      </a:pPr>
                      <a:endParaRPr sz="1900"/>
                    </a:p>
                  </a:txBody>
                  <a:tcPr marL="9525" marR="9525" marT="9525" marB="91425" anchor="b"/>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a:solidFill>
                            <a:srgbClr val="343434"/>
                          </a:solidFill>
                          <a:latin typeface="Times New Roman"/>
                          <a:ea typeface="Times New Roman"/>
                          <a:cs typeface="Times New Roman"/>
                          <a:sym typeface="Times New Roman"/>
                        </a:rPr>
                        <a:t>LassoTest           </a:t>
                      </a:r>
                      <a:endParaRPr>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0.74</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0.70</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0.67</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0.66</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0.74</a:t>
                      </a:r>
                      <a:endParaRPr sz="1500">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4b579dc22c_0_387"/>
          <p:cNvSpPr txBox="1">
            <a:spLocks noGrp="1"/>
          </p:cNvSpPr>
          <p:nvPr>
            <p:ph type="body" idx="1"/>
          </p:nvPr>
        </p:nvSpPr>
        <p:spPr>
          <a:xfrm>
            <a:off x="790150" y="1059950"/>
            <a:ext cx="10704000" cy="1714500"/>
          </a:xfrm>
          <a:prstGeom prst="rect">
            <a:avLst/>
          </a:prstGeom>
        </p:spPr>
        <p:txBody>
          <a:bodyPr spcFirstLastPara="1" wrap="square" lIns="91425" tIns="45700" rIns="91425" bIns="45700" anchor="t" anchorCtr="0">
            <a:noAutofit/>
          </a:bodyPr>
          <a:lstStyle/>
          <a:p>
            <a:pPr marL="457200" lvl="0" indent="-368300" algn="just" rtl="0">
              <a:lnSpc>
                <a:spcPct val="115000"/>
              </a:lnSpc>
              <a:spcBef>
                <a:spcPts val="0"/>
              </a:spcBef>
              <a:spcAft>
                <a:spcPts val="0"/>
              </a:spcAft>
              <a:buSzPts val="2200"/>
              <a:buChar char="•"/>
            </a:pPr>
            <a:r>
              <a:rPr lang="en-US" sz="2200"/>
              <a:t>For elasticnet we ran a for loop with a range of alpha 0 to 1 with an increment of 0.01 and captured the performance.</a:t>
            </a:r>
            <a:endParaRPr sz="2200"/>
          </a:p>
          <a:p>
            <a:pPr marL="457200" lvl="0" indent="-368300" algn="just" rtl="0">
              <a:lnSpc>
                <a:spcPct val="115000"/>
              </a:lnSpc>
              <a:spcBef>
                <a:spcPts val="0"/>
              </a:spcBef>
              <a:spcAft>
                <a:spcPts val="0"/>
              </a:spcAft>
              <a:buSzPts val="2200"/>
              <a:buChar char="•"/>
            </a:pPr>
            <a:r>
              <a:rPr lang="en-US" sz="2200"/>
              <a:t>And it reported that model at alpha = 0.55 did better with performance which we see is same as the performance of lasso. </a:t>
            </a:r>
            <a:endParaRPr sz="2200"/>
          </a:p>
          <a:p>
            <a:pPr marL="0" lvl="0" indent="0" algn="l" rtl="0">
              <a:spcBef>
                <a:spcPts val="1000"/>
              </a:spcBef>
              <a:spcAft>
                <a:spcPts val="0"/>
              </a:spcAft>
              <a:buNone/>
            </a:pPr>
            <a:endParaRPr sz="2200"/>
          </a:p>
        </p:txBody>
      </p:sp>
      <p:sp>
        <p:nvSpPr>
          <p:cNvPr id="278" name="Google Shape;278;g24b579dc22c_0_387"/>
          <p:cNvSpPr txBox="1">
            <a:spLocks noGrp="1"/>
          </p:cNvSpPr>
          <p:nvPr>
            <p:ph type="title"/>
          </p:nvPr>
        </p:nvSpPr>
        <p:spPr>
          <a:xfrm>
            <a:off x="790150" y="515674"/>
            <a:ext cx="10611600" cy="62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Elasticnet Regression</a:t>
            </a:r>
            <a:endParaRPr/>
          </a:p>
        </p:txBody>
      </p:sp>
      <p:graphicFrame>
        <p:nvGraphicFramePr>
          <p:cNvPr id="279" name="Google Shape;279;g24b579dc22c_0_387"/>
          <p:cNvGraphicFramePr/>
          <p:nvPr/>
        </p:nvGraphicFramePr>
        <p:xfrm>
          <a:off x="952500" y="4495800"/>
          <a:ext cx="10287000" cy="762000"/>
        </p:xfrm>
        <a:graphic>
          <a:graphicData uri="http://schemas.openxmlformats.org/drawingml/2006/table">
            <a:tbl>
              <a:tblPr>
                <a:noFill/>
                <a:tableStyleId>{966A0D1A-1635-4076-93FA-A9503AAD39EC}</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Testing model</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Sensitivity</a:t>
                      </a:r>
                      <a:r>
                        <a:rPr lang="en-US" sz="1500">
                          <a:solidFill>
                            <a:srgbClr val="343434"/>
                          </a:solidFill>
                          <a:latin typeface="Times New Roman"/>
                          <a:ea typeface="Times New Roman"/>
                          <a:cs typeface="Times New Roman"/>
                          <a:sym typeface="Times New Roman"/>
                        </a:rPr>
                        <a:t>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Accuracy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Precision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Specificity </a:t>
                      </a:r>
                      <a:endParaRPr sz="1500" b="1">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Recall   </a:t>
                      </a:r>
                      <a:endParaRPr sz="1500" b="1">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Elasticnet Test           </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0.74</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0.70</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0.67</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0.66</a:t>
                      </a:r>
                      <a:endParaRPr sz="1500">
                        <a:solidFill>
                          <a:srgbClr val="343434"/>
                        </a:solidFill>
                        <a:latin typeface="Times New Roman"/>
                        <a:ea typeface="Times New Roman"/>
                        <a:cs typeface="Times New Roman"/>
                        <a:sym typeface="Times New Roman"/>
                      </a:endParaRPr>
                    </a:p>
                  </a:txBody>
                  <a:tcPr marL="9525" marR="9525" marT="9525" marB="91425" anchor="b"/>
                </a:tc>
                <a:tc>
                  <a:txBody>
                    <a:bodyPr/>
                    <a:lstStyle/>
                    <a:p>
                      <a:pPr marL="0" lvl="0" indent="0" algn="ctr" rtl="0">
                        <a:lnSpc>
                          <a:spcPct val="115000"/>
                        </a:lnSpc>
                        <a:spcBef>
                          <a:spcPts val="0"/>
                        </a:spcBef>
                        <a:spcAft>
                          <a:spcPts val="0"/>
                        </a:spcAft>
                        <a:buNone/>
                      </a:pPr>
                      <a:r>
                        <a:rPr lang="en-US" sz="1500">
                          <a:solidFill>
                            <a:srgbClr val="343434"/>
                          </a:solidFill>
                          <a:latin typeface="Times New Roman"/>
                          <a:ea typeface="Times New Roman"/>
                          <a:cs typeface="Times New Roman"/>
                          <a:sym typeface="Times New Roman"/>
                        </a:rPr>
                        <a:t>0.74</a:t>
                      </a:r>
                      <a:endParaRPr sz="1500">
                        <a:solidFill>
                          <a:srgbClr val="343434"/>
                        </a:solidFill>
                        <a:latin typeface="Times New Roman"/>
                        <a:ea typeface="Times New Roman"/>
                        <a:cs typeface="Times New Roman"/>
                        <a:sym typeface="Times New Roman"/>
                      </a:endParaRPr>
                    </a:p>
                  </a:txBody>
                  <a:tcPr marL="9525" marR="9525" marT="9525" marB="91425" anchor="b"/>
                </a:tc>
                <a:extLst>
                  <a:ext uri="{0D108BD9-81ED-4DB2-BD59-A6C34878D82A}">
                    <a16:rowId xmlns:a16="http://schemas.microsoft.com/office/drawing/2014/main" val="10001"/>
                  </a:ext>
                </a:extLst>
              </a:tr>
            </a:tbl>
          </a:graphicData>
        </a:graphic>
      </p:graphicFrame>
      <p:sp>
        <p:nvSpPr>
          <p:cNvPr id="280" name="Google Shape;280;g24b579dc22c_0_387"/>
          <p:cNvSpPr txBox="1"/>
          <p:nvPr/>
        </p:nvSpPr>
        <p:spPr>
          <a:xfrm>
            <a:off x="840750" y="2882550"/>
            <a:ext cx="1039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Performance of model</a:t>
            </a:r>
            <a:endParaRPr sz="2200"/>
          </a:p>
          <a:p>
            <a:pPr marL="0" lvl="0" indent="0" algn="l" rtl="0">
              <a:spcBef>
                <a:spcPts val="0"/>
              </a:spcBef>
              <a:spcAft>
                <a:spcPts val="0"/>
              </a:spcAft>
              <a:buNone/>
            </a:pPr>
            <a:r>
              <a:rPr lang="en-US" sz="2200"/>
              <a:t> </a:t>
            </a:r>
            <a:endParaRPr sz="2200"/>
          </a:p>
          <a:p>
            <a:pPr marL="457200" lvl="0" indent="-323850" algn="l" rtl="0">
              <a:spcBef>
                <a:spcPts val="0"/>
              </a:spcBef>
              <a:spcAft>
                <a:spcPts val="0"/>
              </a:spcAft>
              <a:buSzPts val="1500"/>
              <a:buChar char="●"/>
            </a:pPr>
            <a:r>
              <a:rPr lang="en-US" sz="2200"/>
              <a:t>The threshold was set at 0.5 to measure the performance.</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4b579dc22c_0_393"/>
          <p:cNvSpPr txBox="1">
            <a:spLocks noGrp="1"/>
          </p:cNvSpPr>
          <p:nvPr>
            <p:ph type="title"/>
          </p:nvPr>
        </p:nvSpPr>
        <p:spPr>
          <a:xfrm>
            <a:off x="790150" y="515673"/>
            <a:ext cx="10611600" cy="60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Regression Model comparison</a:t>
            </a:r>
            <a:endParaRPr/>
          </a:p>
        </p:txBody>
      </p:sp>
      <p:sp>
        <p:nvSpPr>
          <p:cNvPr id="286" name="Google Shape;286;g24b579dc22c_0_393"/>
          <p:cNvSpPr txBox="1"/>
          <p:nvPr/>
        </p:nvSpPr>
        <p:spPr>
          <a:xfrm>
            <a:off x="936825" y="1144725"/>
            <a:ext cx="10464900" cy="11790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SzPts val="1500"/>
              <a:buChar char="●"/>
            </a:pPr>
            <a:r>
              <a:rPr lang="en-US" sz="2200">
                <a:solidFill>
                  <a:schemeClr val="dk1"/>
                </a:solidFill>
              </a:rPr>
              <a:t>From the Performance matrix we see Lasso is doing slightly better than all other model which is also reported in elastic net with similar performance.</a:t>
            </a:r>
            <a:endParaRPr sz="2200">
              <a:solidFill>
                <a:schemeClr val="dk1"/>
              </a:solidFill>
            </a:endParaRPr>
          </a:p>
          <a:p>
            <a:pPr marL="0" lvl="0" indent="0" algn="l" rtl="0">
              <a:spcBef>
                <a:spcPts val="0"/>
              </a:spcBef>
              <a:spcAft>
                <a:spcPts val="0"/>
              </a:spcAft>
              <a:buNone/>
            </a:pPr>
            <a:endParaRPr/>
          </a:p>
        </p:txBody>
      </p:sp>
      <p:graphicFrame>
        <p:nvGraphicFramePr>
          <p:cNvPr id="287" name="Google Shape;287;g24b579dc22c_0_393"/>
          <p:cNvGraphicFramePr/>
          <p:nvPr/>
        </p:nvGraphicFramePr>
        <p:xfrm>
          <a:off x="952500" y="2324100"/>
          <a:ext cx="10287000" cy="2963338"/>
        </p:xfrm>
        <a:graphic>
          <a:graphicData uri="http://schemas.openxmlformats.org/drawingml/2006/table">
            <a:tbl>
              <a:tblPr>
                <a:noFill/>
                <a:tableStyleId>{966A0D1A-1635-4076-93FA-A9503AAD39EC}</a:tableStyleId>
              </a:tblPr>
              <a:tblGrid>
                <a:gridCol w="2026775">
                  <a:extLst>
                    <a:ext uri="{9D8B030D-6E8A-4147-A177-3AD203B41FA5}">
                      <a16:colId xmlns:a16="http://schemas.microsoft.com/office/drawing/2014/main" val="20000"/>
                    </a:ext>
                  </a:extLst>
                </a:gridCol>
                <a:gridCol w="1402225">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just" rtl="0">
                        <a:lnSpc>
                          <a:spcPct val="115000"/>
                        </a:lnSpc>
                        <a:spcBef>
                          <a:spcPts val="0"/>
                        </a:spcBef>
                        <a:spcAft>
                          <a:spcPts val="0"/>
                        </a:spcAft>
                        <a:buNone/>
                      </a:pPr>
                      <a:r>
                        <a:rPr lang="en-US" sz="1500" b="1"/>
                        <a:t>Model</a:t>
                      </a:r>
                      <a:endParaRPr sz="15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b="1"/>
                        <a:t>Sensitivity </a:t>
                      </a:r>
                      <a:endParaRPr sz="15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b="1"/>
                        <a:t>Accuracy </a:t>
                      </a:r>
                      <a:endParaRPr sz="15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b="1"/>
                        <a:t>Precision </a:t>
                      </a:r>
                      <a:endParaRPr sz="15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b="1"/>
                        <a:t>Specificity </a:t>
                      </a:r>
                      <a:endParaRPr sz="1500" b="1"/>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a:solidFill>
                            <a:srgbClr val="343434"/>
                          </a:solidFill>
                          <a:latin typeface="Times New Roman"/>
                          <a:ea typeface="Times New Roman"/>
                          <a:cs typeface="Times New Roman"/>
                          <a:sym typeface="Times New Roman"/>
                        </a:rPr>
                        <a:t>F1 Score</a:t>
                      </a:r>
                      <a:endParaRPr sz="1500" b="1">
                        <a:solidFill>
                          <a:srgbClr val="343434"/>
                        </a:solidFill>
                        <a:latin typeface="Times New Roman"/>
                        <a:ea typeface="Times New Roman"/>
                        <a:cs typeface="Times New Roman"/>
                        <a:sym typeface="Times New Roman"/>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lnSpc>
                          <a:spcPct val="115000"/>
                        </a:lnSpc>
                        <a:spcBef>
                          <a:spcPts val="0"/>
                        </a:spcBef>
                        <a:spcAft>
                          <a:spcPts val="0"/>
                        </a:spcAft>
                        <a:buNone/>
                      </a:pPr>
                      <a:r>
                        <a:rPr lang="en-US" sz="1500"/>
                        <a:t>LogisticTest</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0.73</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0.70</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0.66</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0.70</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just" rtl="0">
                        <a:lnSpc>
                          <a:spcPct val="115000"/>
                        </a:lnSpc>
                        <a:spcBef>
                          <a:spcPts val="0"/>
                        </a:spcBef>
                        <a:spcAft>
                          <a:spcPts val="0"/>
                        </a:spcAft>
                        <a:buNone/>
                      </a:pPr>
                      <a:r>
                        <a:rPr lang="en-US" sz="1500"/>
                        <a:t>RegSubsetTest_adjr2</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0.73</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0.70</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0.66</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0.70</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just" rtl="0">
                        <a:lnSpc>
                          <a:spcPct val="115000"/>
                        </a:lnSpc>
                        <a:spcBef>
                          <a:spcPts val="0"/>
                        </a:spcBef>
                        <a:spcAft>
                          <a:spcPts val="0"/>
                        </a:spcAft>
                        <a:buNone/>
                      </a:pPr>
                      <a:r>
                        <a:rPr lang="en-US" sz="1500"/>
                        <a:t>RegSubsetTest_bic</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0.73</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0.70</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0.69</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just" rtl="0">
                        <a:lnSpc>
                          <a:spcPct val="115000"/>
                        </a:lnSpc>
                        <a:spcBef>
                          <a:spcPts val="0"/>
                        </a:spcBef>
                        <a:spcAft>
                          <a:spcPts val="0"/>
                        </a:spcAft>
                        <a:buNone/>
                      </a:pPr>
                      <a:r>
                        <a:rPr lang="en-US" sz="1500"/>
                        <a:t>RidgeTest</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0.73</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0.69</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0.66</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500"/>
                        <a:t>0.65</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0.69</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just" rtl="0">
                        <a:lnSpc>
                          <a:spcPct val="115000"/>
                        </a:lnSpc>
                        <a:spcBef>
                          <a:spcPts val="0"/>
                        </a:spcBef>
                        <a:spcAft>
                          <a:spcPts val="0"/>
                        </a:spcAft>
                        <a:buNone/>
                      </a:pPr>
                      <a:r>
                        <a:rPr lang="en-US" sz="1500"/>
                        <a:t>LassoTest</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0.74</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0.70</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0.66</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0.70</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5"/>
                  </a:ext>
                </a:extLst>
              </a:tr>
              <a:tr h="381000">
                <a:tc>
                  <a:txBody>
                    <a:bodyPr/>
                    <a:lstStyle/>
                    <a:p>
                      <a:pPr marL="0" lvl="0" indent="0" algn="just" rtl="0">
                        <a:lnSpc>
                          <a:spcPct val="115000"/>
                        </a:lnSpc>
                        <a:spcBef>
                          <a:spcPts val="0"/>
                        </a:spcBef>
                        <a:spcAft>
                          <a:spcPts val="0"/>
                        </a:spcAft>
                        <a:buNone/>
                      </a:pPr>
                      <a:r>
                        <a:rPr lang="en-US" sz="1500"/>
                        <a:t>ElasticNetTest</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0.74</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0.70</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0.67</a:t>
                      </a:r>
                      <a:endParaRPr sz="15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just" rtl="0">
                        <a:lnSpc>
                          <a:spcPct val="115000"/>
                        </a:lnSpc>
                        <a:spcBef>
                          <a:spcPts val="0"/>
                        </a:spcBef>
                        <a:spcAft>
                          <a:spcPts val="0"/>
                        </a:spcAft>
                        <a:buNone/>
                      </a:pPr>
                      <a:r>
                        <a:rPr lang="en-US" sz="1500"/>
                        <a:t>0.66</a:t>
                      </a:r>
                      <a:endParaRPr sz="1500"/>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C000"/>
                    </a:solidFill>
                  </a:tcPr>
                </a:tc>
                <a:tc>
                  <a:txBody>
                    <a:bodyPr/>
                    <a:lstStyle/>
                    <a:p>
                      <a:pPr marL="0" lvl="0" indent="0" algn="l" rtl="0">
                        <a:lnSpc>
                          <a:spcPct val="115000"/>
                        </a:lnSpc>
                        <a:spcBef>
                          <a:spcPts val="0"/>
                        </a:spcBef>
                        <a:spcAft>
                          <a:spcPts val="0"/>
                        </a:spcAft>
                        <a:buNone/>
                      </a:pPr>
                      <a:r>
                        <a:rPr lang="en-US" sz="1500">
                          <a:latin typeface="Calibri"/>
                          <a:ea typeface="Calibri"/>
                          <a:cs typeface="Calibri"/>
                          <a:sym typeface="Calibri"/>
                        </a:rPr>
                        <a:t>0.70</a:t>
                      </a:r>
                      <a:endParaRPr sz="1500">
                        <a:latin typeface="Calibri"/>
                        <a:ea typeface="Calibri"/>
                        <a:cs typeface="Calibri"/>
                        <a:sym typeface="Calibri"/>
                      </a:endParaRPr>
                    </a:p>
                  </a:txBody>
                  <a:tcPr marL="9525" marR="9525" marT="95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4b579dc22c_0_399"/>
          <p:cNvSpPr txBox="1">
            <a:spLocks noGrp="1"/>
          </p:cNvSpPr>
          <p:nvPr>
            <p:ph type="title"/>
          </p:nvPr>
        </p:nvSpPr>
        <p:spPr>
          <a:xfrm>
            <a:off x="790150" y="515673"/>
            <a:ext cx="10611600" cy="6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Model interpretation and conclusion</a:t>
            </a:r>
            <a:endParaRPr/>
          </a:p>
        </p:txBody>
      </p:sp>
      <p:sp>
        <p:nvSpPr>
          <p:cNvPr id="293" name="Google Shape;293;g24b579dc22c_0_399"/>
          <p:cNvSpPr txBox="1"/>
          <p:nvPr/>
        </p:nvSpPr>
        <p:spPr>
          <a:xfrm>
            <a:off x="811775" y="3230825"/>
            <a:ext cx="10698000" cy="2216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US" sz="2200">
                <a:solidFill>
                  <a:schemeClr val="dk1"/>
                </a:solidFill>
              </a:rPr>
              <a:t>So, if we look at the model equation, we have some of the highest coefficients for RC8 which is a factor of </a:t>
            </a:r>
            <a:r>
              <a:rPr lang="en-US" sz="2200">
                <a:solidFill>
                  <a:srgbClr val="FF9900"/>
                </a:solidFill>
              </a:rPr>
              <a:t>Overtime With research scientist</a:t>
            </a:r>
            <a:r>
              <a:rPr lang="en-US" sz="2200">
                <a:solidFill>
                  <a:schemeClr val="dk1"/>
                </a:solidFill>
              </a:rPr>
              <a:t>, RC3 which is factor of </a:t>
            </a:r>
            <a:r>
              <a:rPr lang="en-US" sz="2200">
                <a:solidFill>
                  <a:srgbClr val="FF9900"/>
                </a:solidFill>
              </a:rPr>
              <a:t>Sales and marketing people</a:t>
            </a:r>
            <a:r>
              <a:rPr lang="en-US" sz="2200">
                <a:solidFill>
                  <a:schemeClr val="dk1"/>
                </a:solidFill>
              </a:rPr>
              <a:t>,RC2 which is a factor of </a:t>
            </a:r>
            <a:r>
              <a:rPr lang="en-US" sz="2200">
                <a:solidFill>
                  <a:srgbClr val="FF9900"/>
                </a:solidFill>
              </a:rPr>
              <a:t>HR Profile</a:t>
            </a:r>
            <a:r>
              <a:rPr lang="en-US" sz="2200">
                <a:solidFill>
                  <a:schemeClr val="dk1"/>
                </a:solidFill>
              </a:rPr>
              <a:t>, RC6 affecting negatively which is a factor of </a:t>
            </a:r>
            <a:r>
              <a:rPr lang="en-US" sz="2200">
                <a:solidFill>
                  <a:srgbClr val="FF9900"/>
                </a:solidFill>
              </a:rPr>
              <a:t>Manager Profile, </a:t>
            </a:r>
            <a:r>
              <a:rPr lang="en-US" sz="2200">
                <a:solidFill>
                  <a:schemeClr val="dk1"/>
                </a:solidFill>
              </a:rPr>
              <a:t>RC4 affecting negatively which is a factor of </a:t>
            </a:r>
            <a:r>
              <a:rPr lang="en-US" sz="2200">
                <a:solidFill>
                  <a:srgbClr val="FF9900"/>
                </a:solidFill>
              </a:rPr>
              <a:t>Marriage and stock option</a:t>
            </a:r>
            <a:r>
              <a:rPr lang="en-US" sz="2200">
                <a:solidFill>
                  <a:schemeClr val="dk1"/>
                </a:solidFill>
              </a:rPr>
              <a:t>. These all factor has a significant influence on the attrition which is kind of supporting our initial hypothesis.</a:t>
            </a:r>
            <a:endParaRPr sz="2600">
              <a:solidFill>
                <a:schemeClr val="dk1"/>
              </a:solidFill>
            </a:endParaRPr>
          </a:p>
        </p:txBody>
      </p:sp>
      <p:sp>
        <p:nvSpPr>
          <p:cNvPr id="294" name="Google Shape;294;g24b579dc22c_0_399"/>
          <p:cNvSpPr txBox="1"/>
          <p:nvPr/>
        </p:nvSpPr>
        <p:spPr>
          <a:xfrm>
            <a:off x="887500" y="1128875"/>
            <a:ext cx="10416900" cy="234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200"/>
              <a:t>Lasso Model Equation:</a:t>
            </a:r>
            <a:endParaRPr sz="2200"/>
          </a:p>
          <a:p>
            <a:pPr marL="0" lvl="0" indent="0" algn="l" rtl="0">
              <a:lnSpc>
                <a:spcPct val="115000"/>
              </a:lnSpc>
              <a:spcBef>
                <a:spcPts val="0"/>
              </a:spcBef>
              <a:spcAft>
                <a:spcPts val="0"/>
              </a:spcAft>
              <a:buClr>
                <a:schemeClr val="dk1"/>
              </a:buClr>
              <a:buSzPts val="1100"/>
              <a:buFont typeface="Arial"/>
              <a:buNone/>
            </a:pPr>
            <a:endParaRPr sz="2200"/>
          </a:p>
          <a:p>
            <a:pPr marL="0" lvl="0" indent="0" algn="l" rtl="0">
              <a:lnSpc>
                <a:spcPct val="115000"/>
              </a:lnSpc>
              <a:spcBef>
                <a:spcPts val="0"/>
              </a:spcBef>
              <a:spcAft>
                <a:spcPts val="0"/>
              </a:spcAft>
              <a:buClr>
                <a:schemeClr val="dk1"/>
              </a:buClr>
              <a:buSzPts val="1100"/>
              <a:buFont typeface="Arial"/>
              <a:buNone/>
            </a:pPr>
            <a:r>
              <a:rPr lang="en-US" sz="2200"/>
              <a:t>log(p/(1-p)) = - 0.08 - 0.39(RC6) - 0.27(RC1) + 0.18(RC3) + 0.10(RC2) - 0.41(RC4) - 0.03(RC5) - 0.008(RC7) - 0.23(RC9) + 0.32(RC8) - 0.02(RC11) - 0.10(RC12) + 0.09(RC13)</a:t>
            </a:r>
            <a:endParaRPr sz="2200"/>
          </a:p>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4b579dc22c_0_405"/>
          <p:cNvSpPr txBox="1">
            <a:spLocks noGrp="1"/>
          </p:cNvSpPr>
          <p:nvPr>
            <p:ph type="body" idx="1"/>
          </p:nvPr>
        </p:nvSpPr>
        <p:spPr>
          <a:xfrm>
            <a:off x="646320" y="1378571"/>
            <a:ext cx="5181600" cy="4351200"/>
          </a:xfrm>
          <a:prstGeom prst="rect">
            <a:avLst/>
          </a:prstGeom>
        </p:spPr>
        <p:txBody>
          <a:bodyPr spcFirstLastPara="1" wrap="square" lIns="91425" tIns="45700" rIns="91425" bIns="45700" anchor="ctr" anchorCtr="0">
            <a:noAutofit/>
          </a:bodyPr>
          <a:lstStyle/>
          <a:p>
            <a:pPr marL="457200" lvl="0" indent="-368300" algn="l" rtl="0">
              <a:spcBef>
                <a:spcPts val="1000"/>
              </a:spcBef>
              <a:spcAft>
                <a:spcPts val="0"/>
              </a:spcAft>
              <a:buSzPts val="2200"/>
              <a:buChar char="•"/>
            </a:pPr>
            <a:r>
              <a:rPr lang="en-US" sz="2200">
                <a:highlight>
                  <a:schemeClr val="lt1"/>
                </a:highlight>
              </a:rPr>
              <a:t>So for our Analysis we have used LDA as a </a:t>
            </a:r>
            <a:r>
              <a:rPr lang="en-US" sz="2200">
                <a:highlight>
                  <a:schemeClr val="lt1"/>
                </a:highlight>
                <a:latin typeface="Roboto"/>
                <a:ea typeface="Roboto"/>
                <a:cs typeface="Roboto"/>
                <a:sym typeface="Roboto"/>
              </a:rPr>
              <a:t>classification algorithm to predict employee attrition based on the predictors.</a:t>
            </a:r>
            <a:endParaRPr sz="2200">
              <a:highlight>
                <a:schemeClr val="lt1"/>
              </a:highlight>
              <a:latin typeface="Roboto"/>
              <a:ea typeface="Roboto"/>
              <a:cs typeface="Roboto"/>
              <a:sym typeface="Roboto"/>
            </a:endParaRPr>
          </a:p>
          <a:p>
            <a:pPr marL="457200" lvl="0" indent="0" algn="l" rtl="0">
              <a:spcBef>
                <a:spcPts val="1000"/>
              </a:spcBef>
              <a:spcAft>
                <a:spcPts val="0"/>
              </a:spcAft>
              <a:buNone/>
            </a:pPr>
            <a:endParaRPr sz="2200">
              <a:highlight>
                <a:schemeClr val="lt1"/>
              </a:highlight>
              <a:latin typeface="Roboto"/>
              <a:ea typeface="Roboto"/>
              <a:cs typeface="Roboto"/>
              <a:sym typeface="Roboto"/>
            </a:endParaRPr>
          </a:p>
          <a:p>
            <a:pPr marL="457200" lvl="0" indent="-368300" algn="l" rtl="0">
              <a:spcBef>
                <a:spcPts val="1000"/>
              </a:spcBef>
              <a:spcAft>
                <a:spcPts val="0"/>
              </a:spcAft>
              <a:buSzPts val="2200"/>
              <a:buFont typeface="Roboto"/>
              <a:buChar char="•"/>
            </a:pPr>
            <a:r>
              <a:rPr lang="en-US" sz="2200">
                <a:highlight>
                  <a:schemeClr val="lt1"/>
                </a:highlight>
                <a:latin typeface="Roboto"/>
                <a:ea typeface="Roboto"/>
                <a:cs typeface="Roboto"/>
                <a:sym typeface="Roboto"/>
              </a:rPr>
              <a:t>This can assist HR professionals in identifying employees who are more likely to leave the company, enabling proactive measures to retain valuable talent</a:t>
            </a:r>
            <a:endParaRPr sz="2200">
              <a:highlight>
                <a:schemeClr val="lt1"/>
              </a:highlight>
            </a:endParaRPr>
          </a:p>
        </p:txBody>
      </p:sp>
      <p:sp>
        <p:nvSpPr>
          <p:cNvPr id="300" name="Google Shape;300;g24b579dc22c_0_405"/>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highlight>
                  <a:schemeClr val="lt1"/>
                </a:highlight>
              </a:rPr>
              <a:t>4th Line of Aspect Linear Discriminant Analysis</a:t>
            </a:r>
            <a:endParaRPr>
              <a:highlight>
                <a:schemeClr val="lt1"/>
              </a:highlight>
            </a:endParaRPr>
          </a:p>
          <a:p>
            <a:pPr marL="0" lvl="0" indent="0" algn="l" rtl="0">
              <a:spcBef>
                <a:spcPts val="0"/>
              </a:spcBef>
              <a:spcAft>
                <a:spcPts val="0"/>
              </a:spcAft>
              <a:buNone/>
            </a:pPr>
            <a:endParaRPr>
              <a:highlight>
                <a:schemeClr val="dk1"/>
              </a:highlight>
            </a:endParaRPr>
          </a:p>
        </p:txBody>
      </p:sp>
      <p:pic>
        <p:nvPicPr>
          <p:cNvPr id="301" name="Google Shape;301;g24b579dc22c_0_405"/>
          <p:cNvPicPr preferRelativeResize="0"/>
          <p:nvPr/>
        </p:nvPicPr>
        <p:blipFill>
          <a:blip r:embed="rId3">
            <a:alphaModFix/>
          </a:blip>
          <a:stretch>
            <a:fillRect/>
          </a:stretch>
        </p:blipFill>
        <p:spPr>
          <a:xfrm>
            <a:off x="6157320" y="906733"/>
            <a:ext cx="5798794" cy="50445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g24b9252b52c_3_6"/>
          <p:cNvPicPr preferRelativeResize="0"/>
          <p:nvPr/>
        </p:nvPicPr>
        <p:blipFill rotWithShape="1">
          <a:blip r:embed="rId3">
            <a:alphaModFix/>
          </a:blip>
          <a:srcRect l="4352" r="4788"/>
          <a:stretch/>
        </p:blipFill>
        <p:spPr>
          <a:xfrm>
            <a:off x="6492900" y="1620576"/>
            <a:ext cx="5619025" cy="3815951"/>
          </a:xfrm>
          <a:prstGeom prst="rect">
            <a:avLst/>
          </a:prstGeom>
          <a:noFill/>
          <a:ln>
            <a:noFill/>
          </a:ln>
        </p:spPr>
      </p:pic>
      <p:sp>
        <p:nvSpPr>
          <p:cNvPr id="307" name="Google Shape;307;g24b9252b52c_3_6"/>
          <p:cNvSpPr txBox="1">
            <a:spLocks noGrp="1"/>
          </p:cNvSpPr>
          <p:nvPr>
            <p:ph type="title"/>
          </p:nvPr>
        </p:nvSpPr>
        <p:spPr>
          <a:xfrm>
            <a:off x="436200" y="393998"/>
            <a:ext cx="10611600" cy="6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LDA Continued…</a:t>
            </a:r>
            <a:endParaRPr/>
          </a:p>
        </p:txBody>
      </p:sp>
      <p:sp>
        <p:nvSpPr>
          <p:cNvPr id="308" name="Google Shape;308;g24b9252b52c_3_6"/>
          <p:cNvSpPr txBox="1"/>
          <p:nvPr/>
        </p:nvSpPr>
        <p:spPr>
          <a:xfrm>
            <a:off x="436200" y="2246800"/>
            <a:ext cx="6056700" cy="1877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US" sz="2200"/>
              <a:t>From the visualization we don't see a complete separation between the 2 categories as there are some overlaps, this maybe because of some introduction of bias during oversampling.</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4"/>
          <p:cNvSpPr txBox="1">
            <a:spLocks noGrp="1"/>
          </p:cNvSpPr>
          <p:nvPr>
            <p:ph type="body" idx="1"/>
          </p:nvPr>
        </p:nvSpPr>
        <p:spPr>
          <a:xfrm>
            <a:off x="1018453" y="1427750"/>
            <a:ext cx="5803500" cy="43512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0"/>
              </a:spcBef>
              <a:spcAft>
                <a:spcPts val="0"/>
              </a:spcAft>
              <a:buSzPts val="2200"/>
              <a:buChar char="•"/>
            </a:pPr>
            <a:r>
              <a:rPr lang="en-US" sz="2200"/>
              <a:t>Discarded variables of employee count, employee number, over 18 and standard hours.</a:t>
            </a:r>
            <a:endParaRPr sz="2200"/>
          </a:p>
          <a:p>
            <a:pPr marL="457200" lvl="0" indent="-368300" algn="l" rtl="0">
              <a:lnSpc>
                <a:spcPct val="90000"/>
              </a:lnSpc>
              <a:spcBef>
                <a:spcPts val="0"/>
              </a:spcBef>
              <a:spcAft>
                <a:spcPts val="0"/>
              </a:spcAft>
              <a:buSzPts val="2200"/>
              <a:buChar char="•"/>
            </a:pPr>
            <a:r>
              <a:rPr lang="en-US" sz="2200"/>
              <a:t>Created dummies for categorical variables for regression analysis.</a:t>
            </a:r>
            <a:endParaRPr sz="2200"/>
          </a:p>
          <a:p>
            <a:pPr marL="457200" lvl="0" indent="-368300" algn="l" rtl="0">
              <a:lnSpc>
                <a:spcPct val="90000"/>
              </a:lnSpc>
              <a:spcBef>
                <a:spcPts val="0"/>
              </a:spcBef>
              <a:spcAft>
                <a:spcPts val="0"/>
              </a:spcAft>
              <a:buSzPts val="2200"/>
              <a:buChar char="•"/>
            </a:pPr>
            <a:r>
              <a:rPr lang="en-US" sz="2200"/>
              <a:t>Performed a log transformation on Monthly Income.</a:t>
            </a:r>
            <a:endParaRPr sz="2200"/>
          </a:p>
          <a:p>
            <a:pPr marL="457200" lvl="0" indent="-368300" algn="l" rtl="0">
              <a:lnSpc>
                <a:spcPct val="90000"/>
              </a:lnSpc>
              <a:spcBef>
                <a:spcPts val="0"/>
              </a:spcBef>
              <a:spcAft>
                <a:spcPts val="0"/>
              </a:spcAft>
              <a:buSzPts val="2200"/>
              <a:buChar char="•"/>
            </a:pPr>
            <a:r>
              <a:rPr lang="en-US" sz="2200"/>
              <a:t>We checked if there were any NA's or missing value in the data and luckily we don't have any.</a:t>
            </a:r>
            <a:endParaRPr sz="2200"/>
          </a:p>
        </p:txBody>
      </p:sp>
      <p:sp>
        <p:nvSpPr>
          <p:cNvPr id="49" name="Google Shape;49;p4"/>
          <p:cNvSpPr txBox="1">
            <a:spLocks noGrp="1"/>
          </p:cNvSpPr>
          <p:nvPr>
            <p:ph type="title"/>
          </p:nvPr>
        </p:nvSpPr>
        <p:spPr>
          <a:xfrm>
            <a:off x="790146" y="515671"/>
            <a:ext cx="10611710" cy="9929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00"/>
              <a:buFont typeface="Arial"/>
              <a:buNone/>
            </a:pPr>
            <a:r>
              <a:rPr lang="en-US"/>
              <a:t>Data Transformation and Cleaning</a:t>
            </a:r>
            <a:endParaRPr/>
          </a:p>
        </p:txBody>
      </p:sp>
      <p:pic>
        <p:nvPicPr>
          <p:cNvPr id="50" name="Google Shape;50;p4"/>
          <p:cNvPicPr preferRelativeResize="0"/>
          <p:nvPr/>
        </p:nvPicPr>
        <p:blipFill>
          <a:blip r:embed="rId3">
            <a:alphaModFix/>
          </a:blip>
          <a:stretch>
            <a:fillRect/>
          </a:stretch>
        </p:blipFill>
        <p:spPr>
          <a:xfrm>
            <a:off x="6593650" y="1427750"/>
            <a:ext cx="5140625" cy="4517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4b9252b52c_3_13"/>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Performance of LDA in Prediction</a:t>
            </a:r>
            <a:endParaRPr/>
          </a:p>
          <a:p>
            <a:pPr marL="0" lvl="0" indent="0" algn="l" rtl="0">
              <a:lnSpc>
                <a:spcPct val="100000"/>
              </a:lnSpc>
              <a:spcBef>
                <a:spcPts val="0"/>
              </a:spcBef>
              <a:spcAft>
                <a:spcPts val="0"/>
              </a:spcAft>
              <a:buClr>
                <a:schemeClr val="dk1"/>
              </a:buClr>
              <a:buSzPts val="1100"/>
              <a:buFont typeface="Arial"/>
              <a:buNone/>
            </a:pPr>
            <a:endParaRPr sz="2200">
              <a:solidFill>
                <a:schemeClr val="dk1"/>
              </a:solidFill>
            </a:endParaRPr>
          </a:p>
        </p:txBody>
      </p:sp>
      <p:graphicFrame>
        <p:nvGraphicFramePr>
          <p:cNvPr id="314" name="Google Shape;314;g24b9252b52c_3_13"/>
          <p:cNvGraphicFramePr/>
          <p:nvPr/>
        </p:nvGraphicFramePr>
        <p:xfrm>
          <a:off x="690600" y="4041050"/>
          <a:ext cx="10287025" cy="1207744"/>
        </p:xfrm>
        <a:graphic>
          <a:graphicData uri="http://schemas.openxmlformats.org/drawingml/2006/table">
            <a:tbl>
              <a:tblPr>
                <a:noFill/>
                <a:tableStyleId>{966A0D1A-1635-4076-93FA-A9503AAD39EC}</a:tableStyleId>
              </a:tblPr>
              <a:tblGrid>
                <a:gridCol w="1469575">
                  <a:extLst>
                    <a:ext uri="{9D8B030D-6E8A-4147-A177-3AD203B41FA5}">
                      <a16:colId xmlns:a16="http://schemas.microsoft.com/office/drawing/2014/main" val="20000"/>
                    </a:ext>
                  </a:extLst>
                </a:gridCol>
                <a:gridCol w="1469575">
                  <a:extLst>
                    <a:ext uri="{9D8B030D-6E8A-4147-A177-3AD203B41FA5}">
                      <a16:colId xmlns:a16="http://schemas.microsoft.com/office/drawing/2014/main" val="20001"/>
                    </a:ext>
                  </a:extLst>
                </a:gridCol>
                <a:gridCol w="1469575">
                  <a:extLst>
                    <a:ext uri="{9D8B030D-6E8A-4147-A177-3AD203B41FA5}">
                      <a16:colId xmlns:a16="http://schemas.microsoft.com/office/drawing/2014/main" val="20002"/>
                    </a:ext>
                  </a:extLst>
                </a:gridCol>
                <a:gridCol w="1469575">
                  <a:extLst>
                    <a:ext uri="{9D8B030D-6E8A-4147-A177-3AD203B41FA5}">
                      <a16:colId xmlns:a16="http://schemas.microsoft.com/office/drawing/2014/main" val="20003"/>
                    </a:ext>
                  </a:extLst>
                </a:gridCol>
                <a:gridCol w="1469575">
                  <a:extLst>
                    <a:ext uri="{9D8B030D-6E8A-4147-A177-3AD203B41FA5}">
                      <a16:colId xmlns:a16="http://schemas.microsoft.com/office/drawing/2014/main" val="20004"/>
                    </a:ext>
                  </a:extLst>
                </a:gridCol>
                <a:gridCol w="1469575">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US" b="1"/>
                        <a:t>Metrics</a:t>
                      </a:r>
                      <a:endParaRPr b="1"/>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rPr>
                        <a:t>Sensitivity </a:t>
                      </a:r>
                      <a:endParaRPr sz="1200" b="1">
                        <a:solidFill>
                          <a:schemeClr val="dk1"/>
                        </a:solidFill>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rPr>
                        <a:t>Accuracy </a:t>
                      </a:r>
                      <a:endParaRPr sz="1200" b="1">
                        <a:solidFill>
                          <a:schemeClr val="dk1"/>
                        </a:solidFill>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rPr>
                        <a:t>Precision </a:t>
                      </a:r>
                      <a:endParaRPr sz="1200" b="1">
                        <a:solidFill>
                          <a:schemeClr val="dk1"/>
                        </a:solidFill>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rPr>
                        <a:t>Specificity </a:t>
                      </a:r>
                      <a:endParaRPr sz="1200" b="1">
                        <a:solidFill>
                          <a:schemeClr val="dk1"/>
                        </a:solidFill>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rPr>
                        <a:t>Recall </a:t>
                      </a:r>
                      <a:endParaRPr sz="1200" b="1">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US" sz="1200" b="1">
                          <a:solidFill>
                            <a:schemeClr val="dk1"/>
                          </a:solidFill>
                        </a:rPr>
                        <a:t>F1 Score</a:t>
                      </a:r>
                      <a:endParaRPr sz="1200" b="1">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Training</a:t>
                      </a:r>
                      <a:endParaRPr/>
                    </a:p>
                  </a:txBody>
                  <a:tcPr marL="91425" marR="91425" marT="91425" marB="91425"/>
                </a:tc>
                <a:tc>
                  <a:txBody>
                    <a:bodyPr/>
                    <a:lstStyle/>
                    <a:p>
                      <a:pPr marL="0" lvl="0" indent="0" algn="ctr" rtl="0">
                        <a:lnSpc>
                          <a:spcPct val="120000"/>
                        </a:lnSpc>
                        <a:spcBef>
                          <a:spcPts val="0"/>
                        </a:spcBef>
                        <a:spcAft>
                          <a:spcPts val="0"/>
                        </a:spcAft>
                        <a:buNone/>
                      </a:pPr>
                      <a:r>
                        <a:rPr lang="en-US">
                          <a:solidFill>
                            <a:schemeClr val="dk1"/>
                          </a:solidFill>
                          <a:highlight>
                            <a:srgbClr val="FFFFFF"/>
                          </a:highlight>
                        </a:rPr>
                        <a:t>0.84</a:t>
                      </a:r>
                      <a:endParaRPr sz="1800"/>
                    </a:p>
                  </a:txBody>
                  <a:tcPr marL="91425" marR="91425" marT="91425" marB="91425"/>
                </a:tc>
                <a:tc>
                  <a:txBody>
                    <a:bodyPr/>
                    <a:lstStyle/>
                    <a:p>
                      <a:pPr marL="0" lvl="0" indent="0" algn="ctr" rtl="0">
                        <a:spcBef>
                          <a:spcPts val="0"/>
                        </a:spcBef>
                        <a:spcAft>
                          <a:spcPts val="0"/>
                        </a:spcAft>
                        <a:buNone/>
                      </a:pPr>
                      <a:r>
                        <a:rPr lang="en-US"/>
                        <a:t>0.79</a:t>
                      </a:r>
                      <a:endParaRPr/>
                    </a:p>
                  </a:txBody>
                  <a:tcPr marL="91425" marR="91425" marT="91425" marB="91425"/>
                </a:tc>
                <a:tc>
                  <a:txBody>
                    <a:bodyPr/>
                    <a:lstStyle/>
                    <a:p>
                      <a:pPr marL="0" lvl="0" indent="0" algn="ctr" rtl="0">
                        <a:spcBef>
                          <a:spcPts val="0"/>
                        </a:spcBef>
                        <a:spcAft>
                          <a:spcPts val="0"/>
                        </a:spcAft>
                        <a:buNone/>
                      </a:pPr>
                      <a:r>
                        <a:rPr lang="en-US"/>
                        <a:t>0.78</a:t>
                      </a:r>
                      <a:endParaRPr/>
                    </a:p>
                  </a:txBody>
                  <a:tcPr marL="91425" marR="91425" marT="91425" marB="91425"/>
                </a:tc>
                <a:tc>
                  <a:txBody>
                    <a:bodyPr/>
                    <a:lstStyle/>
                    <a:p>
                      <a:pPr marL="0" lvl="0" indent="0" algn="ctr" rtl="0">
                        <a:spcBef>
                          <a:spcPts val="0"/>
                        </a:spcBef>
                        <a:spcAft>
                          <a:spcPts val="0"/>
                        </a:spcAft>
                        <a:buNone/>
                      </a:pPr>
                      <a:r>
                        <a:rPr lang="en-US"/>
                        <a:t>0.75</a:t>
                      </a:r>
                      <a:endParaRPr/>
                    </a:p>
                  </a:txBody>
                  <a:tcPr marL="91425" marR="91425" marT="91425" marB="91425"/>
                </a:tc>
                <a:tc>
                  <a:txBody>
                    <a:bodyPr/>
                    <a:lstStyle/>
                    <a:p>
                      <a:pPr marL="0" lvl="0" indent="0" algn="ctr" rtl="0">
                        <a:spcBef>
                          <a:spcPts val="0"/>
                        </a:spcBef>
                        <a:spcAft>
                          <a:spcPts val="0"/>
                        </a:spcAft>
                        <a:buNone/>
                      </a:pPr>
                      <a:r>
                        <a:rPr lang="en-US"/>
                        <a:t>0.84</a:t>
                      </a:r>
                      <a:endParaRPr/>
                    </a:p>
                  </a:txBody>
                  <a:tcPr marL="91425" marR="91425" marT="91425" marB="91425"/>
                </a:tc>
                <a:tc>
                  <a:txBody>
                    <a:bodyPr/>
                    <a:lstStyle/>
                    <a:p>
                      <a:pPr marL="0" lvl="0" indent="0" algn="ctr" rtl="0">
                        <a:spcBef>
                          <a:spcPts val="0"/>
                        </a:spcBef>
                        <a:spcAft>
                          <a:spcPts val="0"/>
                        </a:spcAft>
                        <a:buNone/>
                      </a:pPr>
                      <a:r>
                        <a:rPr lang="en-US"/>
                        <a:t>0.81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t>Testing</a:t>
                      </a:r>
                      <a:endParaRPr/>
                    </a:p>
                  </a:txBody>
                  <a:tcPr marL="91425" marR="91425" marT="91425" marB="91425"/>
                </a:tc>
                <a:tc>
                  <a:txBody>
                    <a:bodyPr/>
                    <a:lstStyle/>
                    <a:p>
                      <a:pPr marL="0" lvl="0" indent="0" algn="ctr" rtl="0">
                        <a:spcBef>
                          <a:spcPts val="0"/>
                        </a:spcBef>
                        <a:spcAft>
                          <a:spcPts val="0"/>
                        </a:spcAft>
                        <a:buNone/>
                      </a:pPr>
                      <a:r>
                        <a:rPr lang="en-US"/>
                        <a:t>0.88</a:t>
                      </a:r>
                      <a:endParaRPr/>
                    </a:p>
                  </a:txBody>
                  <a:tcPr marL="91425" marR="91425" marT="91425" marB="91425"/>
                </a:tc>
                <a:tc>
                  <a:txBody>
                    <a:bodyPr/>
                    <a:lstStyle/>
                    <a:p>
                      <a:pPr marL="0" lvl="0" indent="0" algn="ctr" rtl="0">
                        <a:spcBef>
                          <a:spcPts val="0"/>
                        </a:spcBef>
                        <a:spcAft>
                          <a:spcPts val="0"/>
                        </a:spcAft>
                        <a:buNone/>
                      </a:pPr>
                      <a:r>
                        <a:rPr lang="en-US"/>
                        <a:t>0.78</a:t>
                      </a:r>
                      <a:endParaRPr/>
                    </a:p>
                  </a:txBody>
                  <a:tcPr marL="91425" marR="91425" marT="91425" marB="91425"/>
                </a:tc>
                <a:tc>
                  <a:txBody>
                    <a:bodyPr/>
                    <a:lstStyle/>
                    <a:p>
                      <a:pPr marL="0" lvl="0" indent="0" algn="ctr" rtl="0">
                        <a:spcBef>
                          <a:spcPts val="0"/>
                        </a:spcBef>
                        <a:spcAft>
                          <a:spcPts val="0"/>
                        </a:spcAft>
                        <a:buNone/>
                      </a:pPr>
                      <a:r>
                        <a:rPr lang="en-US"/>
                        <a:t>0.75</a:t>
                      </a:r>
                      <a:endParaRPr/>
                    </a:p>
                  </a:txBody>
                  <a:tcPr marL="91425" marR="91425" marT="91425" marB="91425"/>
                </a:tc>
                <a:tc>
                  <a:txBody>
                    <a:bodyPr/>
                    <a:lstStyle/>
                    <a:p>
                      <a:pPr marL="0" lvl="0" indent="0" algn="ctr" rtl="0">
                        <a:spcBef>
                          <a:spcPts val="0"/>
                        </a:spcBef>
                        <a:spcAft>
                          <a:spcPts val="0"/>
                        </a:spcAft>
                        <a:buNone/>
                      </a:pPr>
                      <a:r>
                        <a:rPr lang="en-US"/>
                        <a:t>0.68</a:t>
                      </a:r>
                      <a:endParaRPr/>
                    </a:p>
                  </a:txBody>
                  <a:tcPr marL="91425" marR="91425" marT="91425" marB="91425"/>
                </a:tc>
                <a:tc>
                  <a:txBody>
                    <a:bodyPr/>
                    <a:lstStyle/>
                    <a:p>
                      <a:pPr marL="0" lvl="0" indent="0" algn="ctr" rtl="0">
                        <a:spcBef>
                          <a:spcPts val="0"/>
                        </a:spcBef>
                        <a:spcAft>
                          <a:spcPts val="0"/>
                        </a:spcAft>
                        <a:buNone/>
                      </a:pPr>
                      <a:r>
                        <a:rPr lang="en-US"/>
                        <a:t>0.88</a:t>
                      </a:r>
                      <a:endParaRPr/>
                    </a:p>
                  </a:txBody>
                  <a:tcPr marL="91425" marR="91425" marT="91425" marB="91425"/>
                </a:tc>
                <a:tc>
                  <a:txBody>
                    <a:bodyPr/>
                    <a:lstStyle/>
                    <a:p>
                      <a:pPr marL="0" lvl="0" indent="0" algn="ctr" rtl="0">
                        <a:spcBef>
                          <a:spcPts val="0"/>
                        </a:spcBef>
                        <a:spcAft>
                          <a:spcPts val="0"/>
                        </a:spcAft>
                        <a:buNone/>
                      </a:pPr>
                      <a:r>
                        <a:rPr lang="en-US">
                          <a:solidFill>
                            <a:schemeClr val="dk1"/>
                          </a:solidFill>
                          <a:highlight>
                            <a:srgbClr val="FFFFFF"/>
                          </a:highlight>
                        </a:rPr>
                        <a:t>0.83</a:t>
                      </a:r>
                      <a:endParaRPr sz="1800"/>
                    </a:p>
                  </a:txBody>
                  <a:tcPr marL="91425" marR="91425" marT="91425" marB="91425"/>
                </a:tc>
                <a:extLst>
                  <a:ext uri="{0D108BD9-81ED-4DB2-BD59-A6C34878D82A}">
                    <a16:rowId xmlns:a16="http://schemas.microsoft.com/office/drawing/2014/main" val="10002"/>
                  </a:ext>
                </a:extLst>
              </a:tr>
            </a:tbl>
          </a:graphicData>
        </a:graphic>
      </p:graphicFrame>
      <p:sp>
        <p:nvSpPr>
          <p:cNvPr id="315" name="Google Shape;315;g24b9252b52c_3_13"/>
          <p:cNvSpPr txBox="1"/>
          <p:nvPr/>
        </p:nvSpPr>
        <p:spPr>
          <a:xfrm>
            <a:off x="690600" y="1427475"/>
            <a:ext cx="10121100" cy="18777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Font typeface="Roboto"/>
              <a:buChar char="●"/>
            </a:pPr>
            <a:r>
              <a:rPr lang="en-US" sz="2200">
                <a:solidFill>
                  <a:schemeClr val="dk1"/>
                </a:solidFill>
                <a:highlight>
                  <a:schemeClr val="lt1"/>
                </a:highlight>
                <a:latin typeface="Roboto"/>
                <a:ea typeface="Roboto"/>
                <a:cs typeface="Roboto"/>
                <a:sym typeface="Roboto"/>
              </a:rPr>
              <a:t>From the confusion matrix we got a detailed breakdown of the model's predictions by showing the number of true positives, true negatives, false positives, and false negatives.</a:t>
            </a:r>
            <a:endParaRPr sz="2200">
              <a:solidFill>
                <a:schemeClr val="dk1"/>
              </a:solidFill>
            </a:endParaRPr>
          </a:p>
          <a:p>
            <a:pPr marL="457200" lvl="0" indent="0" algn="l" rtl="0">
              <a:spcBef>
                <a:spcPts val="0"/>
              </a:spcBef>
              <a:spcAft>
                <a:spcPts val="0"/>
              </a:spcAft>
              <a:buNone/>
            </a:pPr>
            <a:endParaRPr sz="2200">
              <a:solidFill>
                <a:schemeClr val="dk1"/>
              </a:solidFill>
            </a:endParaRPr>
          </a:p>
          <a:p>
            <a:pPr marL="457200" lvl="0" indent="-368300" algn="l" rtl="0">
              <a:spcBef>
                <a:spcPts val="0"/>
              </a:spcBef>
              <a:spcAft>
                <a:spcPts val="0"/>
              </a:spcAft>
              <a:buClr>
                <a:schemeClr val="dk1"/>
              </a:buClr>
              <a:buSzPts val="2200"/>
              <a:buFont typeface="Roboto"/>
              <a:buChar char="●"/>
            </a:pPr>
            <a:r>
              <a:rPr lang="en-US" sz="2200">
                <a:solidFill>
                  <a:schemeClr val="dk1"/>
                </a:solidFill>
              </a:rPr>
              <a:t>The threshold was set at 0.5 to measure the performance.</a:t>
            </a:r>
            <a:endParaRPr sz="2200">
              <a:solidFill>
                <a:schemeClr val="dk1"/>
              </a:solidFill>
              <a:highlight>
                <a:schemeClr val="lt1"/>
              </a:highlight>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4b9252b52c_3_31"/>
          <p:cNvSpPr txBox="1">
            <a:spLocks noGrp="1"/>
          </p:cNvSpPr>
          <p:nvPr>
            <p:ph type="body" idx="2"/>
          </p:nvPr>
        </p:nvSpPr>
        <p:spPr>
          <a:xfrm>
            <a:off x="74550" y="2993500"/>
            <a:ext cx="12042900" cy="3970200"/>
          </a:xfrm>
          <a:prstGeom prst="rect">
            <a:avLst/>
          </a:prstGeom>
        </p:spPr>
        <p:txBody>
          <a:bodyPr spcFirstLastPara="1" wrap="square" lIns="91425" tIns="45700" rIns="91425" bIns="45700" anchor="t" anchorCtr="0">
            <a:noAutofit/>
          </a:bodyPr>
          <a:lstStyle/>
          <a:p>
            <a:pPr marL="457200" lvl="0" indent="0" algn="l" rtl="0">
              <a:lnSpc>
                <a:spcPct val="115000"/>
              </a:lnSpc>
              <a:spcBef>
                <a:spcPts val="1500"/>
              </a:spcBef>
              <a:spcAft>
                <a:spcPts val="0"/>
              </a:spcAft>
              <a:buNone/>
            </a:pPr>
            <a:endParaRPr sz="2000">
              <a:highlight>
                <a:schemeClr val="lt1"/>
              </a:highlight>
            </a:endParaRPr>
          </a:p>
          <a:p>
            <a:pPr marL="457200" lvl="0" indent="-355600" algn="l" rtl="0">
              <a:lnSpc>
                <a:spcPct val="115000"/>
              </a:lnSpc>
              <a:spcBef>
                <a:spcPts val="1500"/>
              </a:spcBef>
              <a:spcAft>
                <a:spcPts val="0"/>
              </a:spcAft>
              <a:buClr>
                <a:schemeClr val="dk1"/>
              </a:buClr>
              <a:buSzPts val="2000"/>
              <a:buFont typeface="Arial"/>
              <a:buChar char="●"/>
            </a:pPr>
            <a:r>
              <a:rPr lang="en-US" sz="2000">
                <a:highlight>
                  <a:schemeClr val="lt1"/>
                </a:highlight>
              </a:rPr>
              <a:t>Age: A decrease in age is associated with a higher LD1 value, indicating that younger employees are more likely to be associated with the discriminant function related to attrition.</a:t>
            </a:r>
            <a:endParaRPr sz="2000">
              <a:highlight>
                <a:schemeClr val="lt1"/>
              </a:highlight>
            </a:endParaRPr>
          </a:p>
          <a:p>
            <a:pPr marL="457200" lvl="0" indent="-355600" algn="l" rtl="0">
              <a:lnSpc>
                <a:spcPct val="115000"/>
              </a:lnSpc>
              <a:spcBef>
                <a:spcPts val="0"/>
              </a:spcBef>
              <a:spcAft>
                <a:spcPts val="0"/>
              </a:spcAft>
              <a:buClr>
                <a:schemeClr val="dk1"/>
              </a:buClr>
              <a:buSzPts val="2000"/>
              <a:buFont typeface="Arial"/>
              <a:buChar char="●"/>
            </a:pPr>
            <a:r>
              <a:rPr lang="en-US" sz="2000">
                <a:highlight>
                  <a:schemeClr val="lt1"/>
                </a:highlight>
              </a:rPr>
              <a:t>BusinessTravel: "Travel_Frequently" has positive coefficients, suggesting that employees who travel frequently or rarely are more likely to be associated with the discriminant function for attrition.</a:t>
            </a:r>
            <a:endParaRPr sz="2000">
              <a:highlight>
                <a:schemeClr val="lt1"/>
              </a:highlight>
            </a:endParaRPr>
          </a:p>
          <a:p>
            <a:pPr marL="457200" lvl="0" indent="-355600" algn="l" rtl="0">
              <a:lnSpc>
                <a:spcPct val="115000"/>
              </a:lnSpc>
              <a:spcBef>
                <a:spcPts val="0"/>
              </a:spcBef>
              <a:spcAft>
                <a:spcPts val="0"/>
              </a:spcAft>
              <a:buClr>
                <a:schemeClr val="dk1"/>
              </a:buClr>
              <a:buSzPts val="2000"/>
              <a:buFont typeface="Arial"/>
              <a:buChar char="●"/>
            </a:pPr>
            <a:r>
              <a:rPr lang="en-US" sz="2000">
                <a:highlight>
                  <a:schemeClr val="lt1"/>
                </a:highlight>
              </a:rPr>
              <a:t>OverTime: The "OT.Yes" variable (indicating employees working overtime) has a positive coefficient, indicating that employees who work overtime are more likely to be associated with the discriminant function for attrition.</a:t>
            </a:r>
            <a:endParaRPr sz="2000">
              <a:highlight>
                <a:schemeClr val="lt1"/>
              </a:highlight>
            </a:endParaRPr>
          </a:p>
        </p:txBody>
      </p:sp>
      <p:sp>
        <p:nvSpPr>
          <p:cNvPr id="321" name="Google Shape;321;g24b9252b52c_3_31"/>
          <p:cNvSpPr txBox="1">
            <a:spLocks noGrp="1"/>
          </p:cNvSpPr>
          <p:nvPr>
            <p:ph type="title"/>
          </p:nvPr>
        </p:nvSpPr>
        <p:spPr>
          <a:xfrm>
            <a:off x="248121" y="216996"/>
            <a:ext cx="10611600" cy="9930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Analyzing the LD1 values from the model</a:t>
            </a:r>
            <a:endParaRPr sz="2200">
              <a:solidFill>
                <a:schemeClr val="dk1"/>
              </a:solidFill>
            </a:endParaRPr>
          </a:p>
        </p:txBody>
      </p:sp>
      <p:graphicFrame>
        <p:nvGraphicFramePr>
          <p:cNvPr id="322" name="Google Shape;322;g24b9252b52c_3_31"/>
          <p:cNvGraphicFramePr/>
          <p:nvPr/>
        </p:nvGraphicFramePr>
        <p:xfrm>
          <a:off x="3090825" y="1003445"/>
          <a:ext cx="6675100" cy="2443938"/>
        </p:xfrm>
        <a:graphic>
          <a:graphicData uri="http://schemas.openxmlformats.org/drawingml/2006/table">
            <a:tbl>
              <a:tblPr>
                <a:noFill/>
                <a:tableStyleId>{966A0D1A-1635-4076-93FA-A9503AAD39EC}</a:tableStyleId>
              </a:tblPr>
              <a:tblGrid>
                <a:gridCol w="3337550">
                  <a:extLst>
                    <a:ext uri="{9D8B030D-6E8A-4147-A177-3AD203B41FA5}">
                      <a16:colId xmlns:a16="http://schemas.microsoft.com/office/drawing/2014/main" val="20000"/>
                    </a:ext>
                  </a:extLst>
                </a:gridCol>
                <a:gridCol w="3337550">
                  <a:extLst>
                    <a:ext uri="{9D8B030D-6E8A-4147-A177-3AD203B41FA5}">
                      <a16:colId xmlns:a16="http://schemas.microsoft.com/office/drawing/2014/main" val="20001"/>
                    </a:ext>
                  </a:extLst>
                </a:gridCol>
              </a:tblGrid>
              <a:tr h="395825">
                <a:tc>
                  <a:txBody>
                    <a:bodyPr/>
                    <a:lstStyle/>
                    <a:p>
                      <a:pPr marL="0" lvl="0" indent="0" algn="l" rtl="0">
                        <a:spcBef>
                          <a:spcPts val="0"/>
                        </a:spcBef>
                        <a:spcAft>
                          <a:spcPts val="0"/>
                        </a:spcAft>
                        <a:buNone/>
                      </a:pPr>
                      <a:r>
                        <a:rPr lang="en-US"/>
                        <a:t>OverTimeOT.Yes</a:t>
                      </a:r>
                      <a:endParaRPr/>
                    </a:p>
                  </a:txBody>
                  <a:tcPr marL="91425" marR="91425" marT="91425" marB="91425"/>
                </a:tc>
                <a:tc>
                  <a:txBody>
                    <a:bodyPr/>
                    <a:lstStyle/>
                    <a:p>
                      <a:pPr marL="0" lvl="0" indent="0" algn="ctr" rtl="0">
                        <a:lnSpc>
                          <a:spcPct val="115000"/>
                        </a:lnSpc>
                        <a:spcBef>
                          <a:spcPts val="0"/>
                        </a:spcBef>
                        <a:spcAft>
                          <a:spcPts val="0"/>
                        </a:spcAft>
                        <a:buNone/>
                      </a:pPr>
                      <a:r>
                        <a:rPr lang="en-US"/>
                        <a:t>1.21</a:t>
                      </a:r>
                      <a:endParaRPr/>
                    </a:p>
                  </a:txBody>
                  <a:tcPr marL="91425" marR="91425" marT="91425" marB="91425"/>
                </a:tc>
                <a:extLst>
                  <a:ext uri="{0D108BD9-81ED-4DB2-BD59-A6C34878D82A}">
                    <a16:rowId xmlns:a16="http://schemas.microsoft.com/office/drawing/2014/main" val="10000"/>
                  </a:ext>
                </a:extLst>
              </a:tr>
              <a:tr h="398325">
                <a:tc>
                  <a:txBody>
                    <a:bodyPr/>
                    <a:lstStyle/>
                    <a:p>
                      <a:pPr marL="0" lvl="0" indent="0" algn="l" rtl="0">
                        <a:spcBef>
                          <a:spcPts val="0"/>
                        </a:spcBef>
                        <a:spcAft>
                          <a:spcPts val="0"/>
                        </a:spcAft>
                        <a:buNone/>
                      </a:pPr>
                      <a:r>
                        <a:rPr lang="en-US"/>
                        <a:t>BusinessTravelTravel_Frequently</a:t>
                      </a:r>
                      <a:endParaRPr/>
                    </a:p>
                  </a:txBody>
                  <a:tcPr marL="91425" marR="91425" marT="91425" marB="91425"/>
                </a:tc>
                <a:tc>
                  <a:txBody>
                    <a:bodyPr/>
                    <a:lstStyle/>
                    <a:p>
                      <a:pPr marL="0" lvl="0" indent="0" algn="ctr" rtl="0">
                        <a:lnSpc>
                          <a:spcPct val="115000"/>
                        </a:lnSpc>
                        <a:spcBef>
                          <a:spcPts val="0"/>
                        </a:spcBef>
                        <a:spcAft>
                          <a:spcPts val="0"/>
                        </a:spcAft>
                        <a:buNone/>
                      </a:pPr>
                      <a:r>
                        <a:rPr lang="en-US"/>
                        <a:t>1.05</a:t>
                      </a:r>
                      <a:endParaRPr/>
                    </a:p>
                  </a:txBody>
                  <a:tcPr marL="91425" marR="91425" marT="91425" marB="91425"/>
                </a:tc>
                <a:extLst>
                  <a:ext uri="{0D108BD9-81ED-4DB2-BD59-A6C34878D82A}">
                    <a16:rowId xmlns:a16="http://schemas.microsoft.com/office/drawing/2014/main" val="10001"/>
                  </a:ext>
                </a:extLst>
              </a:tr>
              <a:tr h="395825">
                <a:tc>
                  <a:txBody>
                    <a:bodyPr/>
                    <a:lstStyle/>
                    <a:p>
                      <a:pPr marL="0" lvl="0" indent="0" algn="l" rtl="0">
                        <a:spcBef>
                          <a:spcPts val="0"/>
                        </a:spcBef>
                        <a:spcAft>
                          <a:spcPts val="0"/>
                        </a:spcAft>
                        <a:buNone/>
                      </a:pPr>
                      <a:r>
                        <a:rPr lang="en-US"/>
                        <a:t>DepartmentSales</a:t>
                      </a:r>
                      <a:endParaRPr/>
                    </a:p>
                  </a:txBody>
                  <a:tcPr marL="91425" marR="91425" marT="91425" marB="91425"/>
                </a:tc>
                <a:tc>
                  <a:txBody>
                    <a:bodyPr/>
                    <a:lstStyle/>
                    <a:p>
                      <a:pPr marL="0" lvl="0" indent="0" algn="ctr" rtl="0">
                        <a:lnSpc>
                          <a:spcPct val="115000"/>
                        </a:lnSpc>
                        <a:spcBef>
                          <a:spcPts val="0"/>
                        </a:spcBef>
                        <a:spcAft>
                          <a:spcPts val="0"/>
                        </a:spcAft>
                        <a:buNone/>
                      </a:pPr>
                      <a:r>
                        <a:rPr lang="en-US"/>
                        <a:t>0.69</a:t>
                      </a:r>
                      <a:endParaRPr/>
                    </a:p>
                  </a:txBody>
                  <a:tcPr marL="91425" marR="91425" marT="91425" marB="91425"/>
                </a:tc>
                <a:extLst>
                  <a:ext uri="{0D108BD9-81ED-4DB2-BD59-A6C34878D82A}">
                    <a16:rowId xmlns:a16="http://schemas.microsoft.com/office/drawing/2014/main" val="10002"/>
                  </a:ext>
                </a:extLst>
              </a:tr>
              <a:tr h="395825">
                <a:tc>
                  <a:txBody>
                    <a:bodyPr/>
                    <a:lstStyle/>
                    <a:p>
                      <a:pPr marL="0" lvl="0" indent="0" algn="l" rtl="0">
                        <a:spcBef>
                          <a:spcPts val="0"/>
                        </a:spcBef>
                        <a:spcAft>
                          <a:spcPts val="0"/>
                        </a:spcAft>
                        <a:buNone/>
                      </a:pPr>
                      <a:r>
                        <a:rPr lang="en-US">
                          <a:solidFill>
                            <a:schemeClr val="dk1"/>
                          </a:solidFill>
                          <a:highlight>
                            <a:srgbClr val="FFFFFF"/>
                          </a:highlight>
                        </a:rPr>
                        <a:t>MaritalStatusSingle</a:t>
                      </a:r>
                      <a:endParaRPr/>
                    </a:p>
                  </a:txBody>
                  <a:tcPr marL="91425" marR="91425" marT="91425" marB="91425"/>
                </a:tc>
                <a:tc>
                  <a:txBody>
                    <a:bodyPr/>
                    <a:lstStyle/>
                    <a:p>
                      <a:pPr marL="0" lvl="0" indent="0" algn="ctr" rtl="0">
                        <a:lnSpc>
                          <a:spcPct val="115000"/>
                        </a:lnSpc>
                        <a:spcBef>
                          <a:spcPts val="0"/>
                        </a:spcBef>
                        <a:spcAft>
                          <a:spcPts val="0"/>
                        </a:spcAft>
                        <a:buNone/>
                      </a:pPr>
                      <a:r>
                        <a:rPr lang="en-US">
                          <a:solidFill>
                            <a:schemeClr val="dk1"/>
                          </a:solidFill>
                        </a:rPr>
                        <a:t>0.38</a:t>
                      </a:r>
                      <a:endParaRPr/>
                    </a:p>
                  </a:txBody>
                  <a:tcPr marL="91425" marR="91425" marT="91425" marB="91425"/>
                </a:tc>
                <a:extLst>
                  <a:ext uri="{0D108BD9-81ED-4DB2-BD59-A6C34878D82A}">
                    <a16:rowId xmlns:a16="http://schemas.microsoft.com/office/drawing/2014/main" val="10003"/>
                  </a:ext>
                </a:extLst>
              </a:tr>
              <a:tr h="395825">
                <a:tc>
                  <a:txBody>
                    <a:bodyPr/>
                    <a:lstStyle/>
                    <a:p>
                      <a:pPr marL="0" lvl="0" indent="0" algn="l" rtl="0">
                        <a:spcBef>
                          <a:spcPts val="0"/>
                        </a:spcBef>
                        <a:spcAft>
                          <a:spcPts val="0"/>
                        </a:spcAft>
                        <a:buNone/>
                      </a:pPr>
                      <a:r>
                        <a:rPr lang="en-US">
                          <a:solidFill>
                            <a:schemeClr val="dk1"/>
                          </a:solidFill>
                        </a:rPr>
                        <a:t>JobRoleLaboratoryTechnician</a:t>
                      </a:r>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a:solidFill>
                            <a:schemeClr val="dk1"/>
                          </a:solidFill>
                        </a:rPr>
                        <a:t>0.10</a:t>
                      </a:r>
                      <a:endParaRPr/>
                    </a:p>
                  </a:txBody>
                  <a:tcPr marL="91425" marR="91425" marT="91425" marB="91425"/>
                </a:tc>
                <a:extLst>
                  <a:ext uri="{0D108BD9-81ED-4DB2-BD59-A6C34878D82A}">
                    <a16:rowId xmlns:a16="http://schemas.microsoft.com/office/drawing/2014/main" val="10004"/>
                  </a:ext>
                </a:extLst>
              </a:tr>
              <a:tr h="395825">
                <a:tc>
                  <a:txBody>
                    <a:bodyPr/>
                    <a:lstStyle/>
                    <a:p>
                      <a:pPr marL="0" lvl="0" indent="0" algn="l" rtl="0">
                        <a:spcBef>
                          <a:spcPts val="0"/>
                        </a:spcBef>
                        <a:spcAft>
                          <a:spcPts val="0"/>
                        </a:spcAft>
                        <a:buNone/>
                      </a:pPr>
                      <a:r>
                        <a:rPr lang="en-US">
                          <a:solidFill>
                            <a:schemeClr val="dk1"/>
                          </a:solidFill>
                        </a:rPr>
                        <a:t>Age</a:t>
                      </a:r>
                      <a:endParaRPr/>
                    </a:p>
                  </a:txBody>
                  <a:tcPr marL="91425" marR="91425" marT="91425" marB="91425"/>
                </a:tc>
                <a:tc>
                  <a:txBody>
                    <a:bodyPr/>
                    <a:lstStyle/>
                    <a:p>
                      <a:pPr marL="0" lvl="0" indent="0" algn="ctr" rtl="0">
                        <a:lnSpc>
                          <a:spcPct val="115000"/>
                        </a:lnSpc>
                        <a:spcBef>
                          <a:spcPts val="0"/>
                        </a:spcBef>
                        <a:spcAft>
                          <a:spcPts val="0"/>
                        </a:spcAft>
                        <a:buNone/>
                      </a:pPr>
                      <a:r>
                        <a:rPr lang="en-US">
                          <a:solidFill>
                            <a:schemeClr val="dk1"/>
                          </a:solidFill>
                        </a:rPr>
                        <a:t>-0.01</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4b579dc22c_0_417"/>
          <p:cNvSpPr txBox="1">
            <a:spLocks noGrp="1"/>
          </p:cNvSpPr>
          <p:nvPr>
            <p:ph type="body" idx="1"/>
          </p:nvPr>
        </p:nvSpPr>
        <p:spPr>
          <a:xfrm>
            <a:off x="790150" y="1153000"/>
            <a:ext cx="11253000" cy="4930800"/>
          </a:xfrm>
          <a:prstGeom prst="rect">
            <a:avLst/>
          </a:prstGeom>
        </p:spPr>
        <p:txBody>
          <a:bodyPr spcFirstLastPara="1" wrap="square" lIns="91425" tIns="45700" rIns="91425" bIns="45700" anchor="t" anchorCtr="0">
            <a:noAutofit/>
          </a:bodyPr>
          <a:lstStyle/>
          <a:p>
            <a:pPr marL="457200" lvl="0" indent="-361950" algn="l" rtl="0">
              <a:spcBef>
                <a:spcPts val="1000"/>
              </a:spcBef>
              <a:spcAft>
                <a:spcPts val="0"/>
              </a:spcAft>
              <a:buSzPts val="2100"/>
              <a:buChar char="•"/>
            </a:pPr>
            <a:r>
              <a:rPr lang="en-US" sz="2100" dirty="0"/>
              <a:t>According to MCA analysis we saw Travel frequently, overtime and people in sales department with lower job level and who are single are likely to have a higher frequency of Attrition.</a:t>
            </a:r>
            <a:br>
              <a:rPr lang="en-US" sz="2100" dirty="0"/>
            </a:br>
            <a:endParaRPr sz="2100" dirty="0"/>
          </a:p>
          <a:p>
            <a:pPr marL="457200" lvl="0" indent="-361950" algn="l" rtl="0">
              <a:spcBef>
                <a:spcPts val="0"/>
              </a:spcBef>
              <a:spcAft>
                <a:spcPts val="0"/>
              </a:spcAft>
              <a:buSzPts val="2100"/>
              <a:buChar char="•"/>
            </a:pPr>
            <a:r>
              <a:rPr lang="en-US" sz="2100" dirty="0"/>
              <a:t>According to Regression  people who are doing Overtime, are in sales and marketing department also people with HR Profile and people who are single are likely to have a higher frequency of Attrition.</a:t>
            </a:r>
            <a:br>
              <a:rPr lang="en-US" sz="2100" dirty="0"/>
            </a:br>
            <a:endParaRPr sz="2100" dirty="0"/>
          </a:p>
          <a:p>
            <a:pPr marL="457200" lvl="0" indent="-368300" algn="l" rtl="0">
              <a:spcBef>
                <a:spcPts val="0"/>
              </a:spcBef>
              <a:spcAft>
                <a:spcPts val="0"/>
              </a:spcAft>
              <a:buSzPts val="2200"/>
              <a:buChar char="•"/>
            </a:pPr>
            <a:r>
              <a:rPr lang="en-US" sz="2100" dirty="0"/>
              <a:t>According to LDA analysis people who do overtime, work in sales department, the singles, the ones who travel frequently and lab technicians are likely to have higher frequency of Attrition.</a:t>
            </a:r>
            <a:endParaRPr sz="2200" dirty="0">
              <a:solidFill>
                <a:srgbClr val="FF9900"/>
              </a:solidFill>
            </a:endParaRPr>
          </a:p>
          <a:p>
            <a:pPr marL="0" lvl="0" indent="0" algn="l" rtl="0">
              <a:spcBef>
                <a:spcPts val="1000"/>
              </a:spcBef>
              <a:spcAft>
                <a:spcPts val="0"/>
              </a:spcAft>
              <a:buNone/>
            </a:pPr>
            <a:r>
              <a:rPr lang="en-US" sz="2200" dirty="0">
                <a:solidFill>
                  <a:srgbClr val="FF9900"/>
                </a:solidFill>
              </a:rPr>
              <a:t>Summarizing the above observation we reach to a consensus that people who travel frequently, do overtime and are in lower job band and are single are prone to attrition.</a:t>
            </a:r>
            <a:endParaRPr sz="2200" dirty="0"/>
          </a:p>
          <a:p>
            <a:pPr marL="0" lvl="0" indent="0" algn="l" rtl="0">
              <a:spcBef>
                <a:spcPts val="1000"/>
              </a:spcBef>
              <a:spcAft>
                <a:spcPts val="0"/>
              </a:spcAft>
              <a:buNone/>
            </a:pPr>
            <a:r>
              <a:rPr lang="en-US" sz="2200" dirty="0"/>
              <a:t>And probably Companies need to take necessary steps to address/monitor these factors stringently to control attrition. </a:t>
            </a:r>
            <a:endParaRPr sz="2200" dirty="0"/>
          </a:p>
        </p:txBody>
      </p:sp>
      <p:sp>
        <p:nvSpPr>
          <p:cNvPr id="328" name="Google Shape;328;g24b579dc22c_0_417"/>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Conclusion..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g24b579dc22c_0_562"/>
          <p:cNvPicPr preferRelativeResize="0"/>
          <p:nvPr/>
        </p:nvPicPr>
        <p:blipFill>
          <a:blip r:embed="rId3">
            <a:alphaModFix/>
          </a:blip>
          <a:stretch>
            <a:fillRect/>
          </a:stretch>
        </p:blipFill>
        <p:spPr>
          <a:xfrm>
            <a:off x="2086100" y="2050050"/>
            <a:ext cx="7905750" cy="186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24b579dc22c_0_432"/>
          <p:cNvSpPr txBox="1">
            <a:spLocks noGrp="1"/>
          </p:cNvSpPr>
          <p:nvPr>
            <p:ph type="body" idx="1"/>
          </p:nvPr>
        </p:nvSpPr>
        <p:spPr>
          <a:xfrm>
            <a:off x="790150" y="1152875"/>
            <a:ext cx="7929600" cy="7929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en-US"/>
              <a:t>As we see class imbalance we oversampled the data and the distribution is same.</a:t>
            </a:r>
            <a:endParaRPr/>
          </a:p>
        </p:txBody>
      </p:sp>
      <p:sp>
        <p:nvSpPr>
          <p:cNvPr id="56" name="Google Shape;56;g24b579dc22c_0_432"/>
          <p:cNvSpPr txBox="1">
            <a:spLocks noGrp="1"/>
          </p:cNvSpPr>
          <p:nvPr>
            <p:ph type="title"/>
          </p:nvPr>
        </p:nvSpPr>
        <p:spPr>
          <a:xfrm>
            <a:off x="790150" y="515674"/>
            <a:ext cx="10611600" cy="637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00"/>
              <a:buFont typeface="Arial"/>
              <a:buNone/>
            </a:pPr>
            <a:r>
              <a:rPr lang="en-US"/>
              <a:t>Data Visualization</a:t>
            </a:r>
            <a:endParaRPr/>
          </a:p>
        </p:txBody>
      </p:sp>
      <p:pic>
        <p:nvPicPr>
          <p:cNvPr id="57" name="Google Shape;57;g24b579dc22c_0_432"/>
          <p:cNvPicPr preferRelativeResize="0"/>
          <p:nvPr/>
        </p:nvPicPr>
        <p:blipFill>
          <a:blip r:embed="rId3">
            <a:alphaModFix/>
          </a:blip>
          <a:stretch>
            <a:fillRect/>
          </a:stretch>
        </p:blipFill>
        <p:spPr>
          <a:xfrm>
            <a:off x="8535567" y="346567"/>
            <a:ext cx="2966950" cy="2151200"/>
          </a:xfrm>
          <a:prstGeom prst="rect">
            <a:avLst/>
          </a:prstGeom>
          <a:noFill/>
          <a:ln>
            <a:noFill/>
          </a:ln>
        </p:spPr>
      </p:pic>
      <p:pic>
        <p:nvPicPr>
          <p:cNvPr id="58" name="Google Shape;58;g24b579dc22c_0_432"/>
          <p:cNvPicPr preferRelativeResize="0"/>
          <p:nvPr/>
        </p:nvPicPr>
        <p:blipFill>
          <a:blip r:embed="rId4">
            <a:alphaModFix/>
          </a:blip>
          <a:stretch>
            <a:fillRect/>
          </a:stretch>
        </p:blipFill>
        <p:spPr>
          <a:xfrm>
            <a:off x="107875" y="2638625"/>
            <a:ext cx="3780775" cy="3508450"/>
          </a:xfrm>
          <a:prstGeom prst="rect">
            <a:avLst/>
          </a:prstGeom>
          <a:noFill/>
          <a:ln>
            <a:noFill/>
          </a:ln>
        </p:spPr>
      </p:pic>
      <p:pic>
        <p:nvPicPr>
          <p:cNvPr id="59" name="Google Shape;59;g24b579dc22c_0_432"/>
          <p:cNvPicPr preferRelativeResize="0"/>
          <p:nvPr/>
        </p:nvPicPr>
        <p:blipFill>
          <a:blip r:embed="rId5">
            <a:alphaModFix/>
          </a:blip>
          <a:stretch>
            <a:fillRect/>
          </a:stretch>
        </p:blipFill>
        <p:spPr>
          <a:xfrm>
            <a:off x="4213075" y="2638625"/>
            <a:ext cx="3490776" cy="3259550"/>
          </a:xfrm>
          <a:prstGeom prst="rect">
            <a:avLst/>
          </a:prstGeom>
          <a:noFill/>
          <a:ln>
            <a:noFill/>
          </a:ln>
        </p:spPr>
      </p:pic>
      <p:pic>
        <p:nvPicPr>
          <p:cNvPr id="60" name="Google Shape;60;g24b579dc22c_0_432"/>
          <p:cNvPicPr preferRelativeResize="0"/>
          <p:nvPr/>
        </p:nvPicPr>
        <p:blipFill>
          <a:blip r:embed="rId6">
            <a:alphaModFix/>
          </a:blip>
          <a:stretch>
            <a:fillRect/>
          </a:stretch>
        </p:blipFill>
        <p:spPr>
          <a:xfrm>
            <a:off x="8028275" y="2572250"/>
            <a:ext cx="4045876" cy="350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24b9252b52c_3_44"/>
          <p:cNvSpPr txBox="1">
            <a:spLocks noGrp="1"/>
          </p:cNvSpPr>
          <p:nvPr>
            <p:ph type="title"/>
          </p:nvPr>
        </p:nvSpPr>
        <p:spPr>
          <a:xfrm>
            <a:off x="790200" y="491648"/>
            <a:ext cx="10611600" cy="577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Visualization continued..</a:t>
            </a:r>
            <a:endParaRPr/>
          </a:p>
        </p:txBody>
      </p:sp>
      <p:pic>
        <p:nvPicPr>
          <p:cNvPr id="66" name="Google Shape;66;g24b9252b52c_3_44"/>
          <p:cNvPicPr preferRelativeResize="0"/>
          <p:nvPr/>
        </p:nvPicPr>
        <p:blipFill rotWithShape="1">
          <a:blip r:embed="rId3">
            <a:alphaModFix/>
          </a:blip>
          <a:srcRect b="50256"/>
          <a:stretch/>
        </p:blipFill>
        <p:spPr>
          <a:xfrm>
            <a:off x="295575" y="1116700"/>
            <a:ext cx="5044300" cy="1848250"/>
          </a:xfrm>
          <a:prstGeom prst="rect">
            <a:avLst/>
          </a:prstGeom>
          <a:noFill/>
          <a:ln>
            <a:noFill/>
          </a:ln>
        </p:spPr>
      </p:pic>
      <p:pic>
        <p:nvPicPr>
          <p:cNvPr id="67" name="Google Shape;67;g24b9252b52c_3_44"/>
          <p:cNvPicPr preferRelativeResize="0"/>
          <p:nvPr/>
        </p:nvPicPr>
        <p:blipFill>
          <a:blip r:embed="rId4">
            <a:alphaModFix/>
          </a:blip>
          <a:stretch>
            <a:fillRect/>
          </a:stretch>
        </p:blipFill>
        <p:spPr>
          <a:xfrm>
            <a:off x="6210025" y="1257300"/>
            <a:ext cx="5420375" cy="4343400"/>
          </a:xfrm>
          <a:prstGeom prst="rect">
            <a:avLst/>
          </a:prstGeom>
          <a:noFill/>
          <a:ln>
            <a:noFill/>
          </a:ln>
        </p:spPr>
      </p:pic>
      <p:pic>
        <p:nvPicPr>
          <p:cNvPr id="68" name="Google Shape;68;g24b9252b52c_3_44"/>
          <p:cNvPicPr preferRelativeResize="0"/>
          <p:nvPr/>
        </p:nvPicPr>
        <p:blipFill>
          <a:blip r:embed="rId5">
            <a:alphaModFix/>
          </a:blip>
          <a:stretch>
            <a:fillRect/>
          </a:stretch>
        </p:blipFill>
        <p:spPr>
          <a:xfrm>
            <a:off x="295575" y="3293850"/>
            <a:ext cx="5044300" cy="280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b579dc22c_0_207"/>
          <p:cNvSpPr txBox="1">
            <a:spLocks noGrp="1"/>
          </p:cNvSpPr>
          <p:nvPr>
            <p:ph type="body" idx="1"/>
          </p:nvPr>
        </p:nvSpPr>
        <p:spPr>
          <a:xfrm>
            <a:off x="790150" y="1465275"/>
            <a:ext cx="11052300" cy="4618500"/>
          </a:xfrm>
          <a:prstGeom prst="rect">
            <a:avLst/>
          </a:prstGeom>
        </p:spPr>
        <p:txBody>
          <a:bodyPr spcFirstLastPara="1" wrap="square" lIns="91425" tIns="45700" rIns="91425" bIns="91425" anchor="t" anchorCtr="0">
            <a:noAutofit/>
          </a:bodyPr>
          <a:lstStyle/>
          <a:p>
            <a:pPr marL="0" lvl="0" indent="0" algn="l" rtl="0">
              <a:spcBef>
                <a:spcPts val="1000"/>
              </a:spcBef>
              <a:spcAft>
                <a:spcPts val="0"/>
              </a:spcAft>
              <a:buNone/>
            </a:pPr>
            <a:r>
              <a:rPr lang="en-US" sz="2200" dirty="0"/>
              <a:t>In order to proceed with our analysis we performed the below lines of analysis to infer the data and reach a consensus at the end.</a:t>
            </a:r>
            <a:endParaRPr sz="2200" dirty="0"/>
          </a:p>
          <a:p>
            <a:pPr marL="0" lvl="0" indent="0" algn="l" rtl="0">
              <a:spcBef>
                <a:spcPts val="1000"/>
              </a:spcBef>
              <a:spcAft>
                <a:spcPts val="0"/>
              </a:spcAft>
              <a:buNone/>
            </a:pPr>
            <a:endParaRPr sz="2200" dirty="0"/>
          </a:p>
          <a:p>
            <a:pPr marL="457200" lvl="0" indent="-368300" algn="l" rtl="0">
              <a:spcBef>
                <a:spcPts val="1000"/>
              </a:spcBef>
              <a:spcAft>
                <a:spcPts val="0"/>
              </a:spcAft>
              <a:buSzPts val="2200"/>
              <a:buAutoNum type="arabicPeriod"/>
            </a:pPr>
            <a:r>
              <a:rPr lang="en-US" sz="2200" dirty="0"/>
              <a:t>Principal Factor Analysis.</a:t>
            </a:r>
            <a:endParaRPr sz="2200" dirty="0"/>
          </a:p>
          <a:p>
            <a:pPr marL="457200" lvl="0" indent="-368300" algn="l" rtl="0">
              <a:spcBef>
                <a:spcPts val="0"/>
              </a:spcBef>
              <a:spcAft>
                <a:spcPts val="0"/>
              </a:spcAft>
              <a:buSzPts val="2200"/>
              <a:buAutoNum type="arabicPeriod"/>
            </a:pPr>
            <a:r>
              <a:rPr lang="en-US" sz="2200" dirty="0"/>
              <a:t>Multiple Correspondence Analysis.*</a:t>
            </a:r>
            <a:endParaRPr sz="2200" dirty="0"/>
          </a:p>
          <a:p>
            <a:pPr marL="457200" lvl="0" indent="-368300" algn="l" rtl="0">
              <a:spcBef>
                <a:spcPts val="0"/>
              </a:spcBef>
              <a:spcAft>
                <a:spcPts val="0"/>
              </a:spcAft>
              <a:buSzPts val="2200"/>
              <a:buAutoNum type="arabicPeriod"/>
            </a:pPr>
            <a:r>
              <a:rPr lang="en-US" sz="2200" dirty="0"/>
              <a:t>Regression Technique with Categorical response variable.</a:t>
            </a:r>
            <a:endParaRPr sz="2200" dirty="0"/>
          </a:p>
          <a:p>
            <a:pPr marL="457200" lvl="0" indent="-368300" algn="l" rtl="0">
              <a:spcBef>
                <a:spcPts val="0"/>
              </a:spcBef>
              <a:spcAft>
                <a:spcPts val="0"/>
              </a:spcAft>
              <a:buSzPts val="2200"/>
              <a:buAutoNum type="arabicPeriod"/>
            </a:pPr>
            <a:r>
              <a:rPr lang="en-US" sz="2200" dirty="0"/>
              <a:t>Linear Discriminant Analysis. </a:t>
            </a:r>
            <a:endParaRPr sz="2200" dirty="0"/>
          </a:p>
        </p:txBody>
      </p:sp>
      <p:sp>
        <p:nvSpPr>
          <p:cNvPr id="74" name="Google Shape;74;g24b579dc22c_0_207"/>
          <p:cNvSpPr txBox="1">
            <a:spLocks noGrp="1"/>
          </p:cNvSpPr>
          <p:nvPr>
            <p:ph type="title"/>
          </p:nvPr>
        </p:nvSpPr>
        <p:spPr>
          <a:xfrm>
            <a:off x="790150" y="515673"/>
            <a:ext cx="10611600" cy="565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00"/>
              <a:buFont typeface="Arial"/>
              <a:buNone/>
            </a:pPr>
            <a:r>
              <a:rPr lang="en-US"/>
              <a:t>Lines of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4b579dc22c_0_213"/>
          <p:cNvSpPr txBox="1">
            <a:spLocks noGrp="1"/>
          </p:cNvSpPr>
          <p:nvPr>
            <p:ph type="body" idx="1"/>
          </p:nvPr>
        </p:nvSpPr>
        <p:spPr>
          <a:xfrm>
            <a:off x="790195" y="1477871"/>
            <a:ext cx="5181600" cy="43512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Remove categoricals that could not be converted</a:t>
            </a:r>
            <a:endParaRPr sz="2200"/>
          </a:p>
          <a:p>
            <a:pPr marL="457200" lvl="0" indent="-368300" algn="l" rtl="0">
              <a:spcBef>
                <a:spcPts val="0"/>
              </a:spcBef>
              <a:spcAft>
                <a:spcPts val="0"/>
              </a:spcAft>
              <a:buSzPts val="2200"/>
              <a:buChar char="•"/>
            </a:pPr>
            <a:r>
              <a:rPr lang="en-US" sz="2200"/>
              <a:t>Perform Initial Cor Test</a:t>
            </a:r>
            <a:endParaRPr sz="2200"/>
          </a:p>
          <a:p>
            <a:pPr marL="914400" lvl="1" indent="-368300" algn="l" rtl="0">
              <a:spcBef>
                <a:spcPts val="0"/>
              </a:spcBef>
              <a:spcAft>
                <a:spcPts val="0"/>
              </a:spcAft>
              <a:buSzPts val="2200"/>
              <a:buChar char="•"/>
            </a:pPr>
            <a:r>
              <a:rPr lang="en-US" sz="2200"/>
              <a:t>Removed variables with no correlation </a:t>
            </a:r>
            <a:endParaRPr sz="2200"/>
          </a:p>
          <a:p>
            <a:pPr marL="914400" lvl="1" indent="-368300" algn="l" rtl="0">
              <a:spcBef>
                <a:spcPts val="0"/>
              </a:spcBef>
              <a:spcAft>
                <a:spcPts val="0"/>
              </a:spcAft>
              <a:buSzPts val="2200"/>
              <a:buChar char="•"/>
            </a:pPr>
            <a:r>
              <a:rPr lang="en-US" sz="2200"/>
              <a:t>DistFrmHm,Gender, JobInvl, MonthRate, TotWrkYr, WrkLifeBal, BusTrvLvl</a:t>
            </a:r>
            <a:endParaRPr sz="2200"/>
          </a:p>
          <a:p>
            <a:pPr marL="457200" lvl="0" indent="0" algn="l" rtl="0">
              <a:spcBef>
                <a:spcPts val="1000"/>
              </a:spcBef>
              <a:spcAft>
                <a:spcPts val="0"/>
              </a:spcAft>
              <a:buNone/>
            </a:pPr>
            <a:endParaRPr/>
          </a:p>
        </p:txBody>
      </p:sp>
      <p:sp>
        <p:nvSpPr>
          <p:cNvPr id="80" name="Google Shape;80;g24b579dc22c_0_213"/>
          <p:cNvSpPr txBox="1">
            <a:spLocks noGrp="1"/>
          </p:cNvSpPr>
          <p:nvPr>
            <p:ph type="title"/>
          </p:nvPr>
        </p:nvSpPr>
        <p:spPr>
          <a:xfrm>
            <a:off x="790196" y="4848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1st Line of Analysis - Principal Factor Analysis </a:t>
            </a:r>
            <a:endParaRPr/>
          </a:p>
        </p:txBody>
      </p:sp>
      <p:pic>
        <p:nvPicPr>
          <p:cNvPr id="81" name="Google Shape;81;g24b579dc22c_0_213"/>
          <p:cNvPicPr preferRelativeResize="0"/>
          <p:nvPr/>
        </p:nvPicPr>
        <p:blipFill>
          <a:blip r:embed="rId3">
            <a:alphaModFix/>
          </a:blip>
          <a:stretch>
            <a:fillRect/>
          </a:stretch>
        </p:blipFill>
        <p:spPr>
          <a:xfrm>
            <a:off x="7359800" y="1176525"/>
            <a:ext cx="4686300" cy="4333875"/>
          </a:xfrm>
          <a:prstGeom prst="rect">
            <a:avLst/>
          </a:prstGeom>
          <a:noFill/>
          <a:ln>
            <a:noFill/>
          </a:ln>
        </p:spPr>
      </p:pic>
      <p:pic>
        <p:nvPicPr>
          <p:cNvPr id="82" name="Google Shape;82;g24b579dc22c_0_213"/>
          <p:cNvPicPr preferRelativeResize="0"/>
          <p:nvPr/>
        </p:nvPicPr>
        <p:blipFill>
          <a:blip r:embed="rId4">
            <a:alphaModFix/>
          </a:blip>
          <a:stretch>
            <a:fillRect/>
          </a:stretch>
        </p:blipFill>
        <p:spPr>
          <a:xfrm>
            <a:off x="461975" y="4229207"/>
            <a:ext cx="6525000" cy="16778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4b579dc22c_0_219"/>
          <p:cNvSpPr txBox="1">
            <a:spLocks noGrp="1"/>
          </p:cNvSpPr>
          <p:nvPr>
            <p:ph type="body" idx="1"/>
          </p:nvPr>
        </p:nvSpPr>
        <p:spPr>
          <a:xfrm>
            <a:off x="790145" y="1732546"/>
            <a:ext cx="5181600" cy="43512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en-US" sz="2200"/>
              <a:t>Initial PCA to see how many factors we should have</a:t>
            </a:r>
            <a:endParaRPr sz="2200"/>
          </a:p>
          <a:p>
            <a:pPr marL="457200" lvl="0" indent="-368300" algn="l" rtl="0">
              <a:spcBef>
                <a:spcPts val="0"/>
              </a:spcBef>
              <a:spcAft>
                <a:spcPts val="0"/>
              </a:spcAft>
              <a:buSzPts val="2200"/>
              <a:buChar char="•"/>
            </a:pPr>
            <a:r>
              <a:rPr lang="en-US" sz="2200"/>
              <a:t>V=1 suggests 7</a:t>
            </a:r>
            <a:endParaRPr sz="2200"/>
          </a:p>
          <a:p>
            <a:pPr marL="457200" lvl="0" indent="-368300" algn="l" rtl="0">
              <a:spcBef>
                <a:spcPts val="0"/>
              </a:spcBef>
              <a:spcAft>
                <a:spcPts val="0"/>
              </a:spcAft>
              <a:buSzPts val="2200"/>
              <a:buChar char="•"/>
            </a:pPr>
            <a:r>
              <a:rPr lang="en-US" sz="2200"/>
              <a:t>Scree plot does not have a clearly defined knee</a:t>
            </a:r>
            <a:endParaRPr sz="2200"/>
          </a:p>
          <a:p>
            <a:pPr marL="914400" lvl="1" indent="-368300" algn="l" rtl="0">
              <a:spcBef>
                <a:spcPts val="0"/>
              </a:spcBef>
              <a:spcAft>
                <a:spcPts val="0"/>
              </a:spcAft>
              <a:buSzPts val="2200"/>
              <a:buChar char="•"/>
            </a:pPr>
            <a:r>
              <a:rPr lang="en-US" sz="2200"/>
              <a:t>Potentially 4 or 5 factors </a:t>
            </a:r>
            <a:endParaRPr sz="2200"/>
          </a:p>
          <a:p>
            <a:pPr marL="457200" lvl="0" indent="0" algn="l" rtl="0">
              <a:spcBef>
                <a:spcPts val="1000"/>
              </a:spcBef>
              <a:spcAft>
                <a:spcPts val="0"/>
              </a:spcAft>
              <a:buNone/>
            </a:pPr>
            <a:endParaRPr/>
          </a:p>
        </p:txBody>
      </p:sp>
      <p:sp>
        <p:nvSpPr>
          <p:cNvPr id="88" name="Google Shape;88;g24b579dc22c_0_219"/>
          <p:cNvSpPr txBox="1">
            <a:spLocks noGrp="1"/>
          </p:cNvSpPr>
          <p:nvPr>
            <p:ph type="title"/>
          </p:nvPr>
        </p:nvSpPr>
        <p:spPr>
          <a:xfrm>
            <a:off x="790146" y="515671"/>
            <a:ext cx="10611600" cy="99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Principal Factor Analysis - PCA</a:t>
            </a:r>
            <a:endParaRPr/>
          </a:p>
        </p:txBody>
      </p:sp>
      <p:pic>
        <p:nvPicPr>
          <p:cNvPr id="89" name="Google Shape;89;g24b579dc22c_0_219"/>
          <p:cNvPicPr preferRelativeResize="0"/>
          <p:nvPr/>
        </p:nvPicPr>
        <p:blipFill>
          <a:blip r:embed="rId3">
            <a:alphaModFix/>
          </a:blip>
          <a:stretch>
            <a:fillRect/>
          </a:stretch>
        </p:blipFill>
        <p:spPr>
          <a:xfrm>
            <a:off x="6124145" y="1661071"/>
            <a:ext cx="5915455" cy="3654906"/>
          </a:xfrm>
          <a:prstGeom prst="rect">
            <a:avLst/>
          </a:prstGeom>
          <a:noFill/>
          <a:ln>
            <a:noFill/>
          </a:ln>
        </p:spPr>
      </p:pic>
    </p:spTree>
  </p:cSld>
  <p:clrMapOvr>
    <a:masterClrMapping/>
  </p:clrMapOvr>
</p:sld>
</file>

<file path=ppt/theme/theme1.xml><?xml version="1.0" encoding="utf-8"?>
<a:theme xmlns:a="http://schemas.openxmlformats.org/drawingml/2006/main" name="2_Office Theme">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2806</TotalTime>
  <Words>2591</Words>
  <Application>Microsoft Macintosh PowerPoint</Application>
  <PresentationFormat>Widescreen</PresentationFormat>
  <Paragraphs>413</Paragraphs>
  <Slides>43</Slides>
  <Notes>43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Courier New</vt:lpstr>
      <vt:lpstr>Arial</vt:lpstr>
      <vt:lpstr>Times New Roman</vt:lpstr>
      <vt:lpstr>Roboto</vt:lpstr>
      <vt:lpstr>Calibri</vt:lpstr>
      <vt:lpstr>Georgia</vt:lpstr>
      <vt:lpstr>2_Office Theme</vt:lpstr>
      <vt:lpstr>1_Custom Design</vt:lpstr>
      <vt:lpstr>IBM HR Attrition Data</vt:lpstr>
      <vt:lpstr>Overview</vt:lpstr>
      <vt:lpstr>Data Description</vt:lpstr>
      <vt:lpstr>Data Transformation and Cleaning</vt:lpstr>
      <vt:lpstr>Data Visualization</vt:lpstr>
      <vt:lpstr>Visualization continued..</vt:lpstr>
      <vt:lpstr>Lines of Analysis</vt:lpstr>
      <vt:lpstr>1st Line of Analysis - Principal Factor Analysis </vt:lpstr>
      <vt:lpstr>Principal Factor Analysis - PCA</vt:lpstr>
      <vt:lpstr>Parallel Analysis </vt:lpstr>
      <vt:lpstr>PFA using 5 and 6 factors</vt:lpstr>
      <vt:lpstr>PFA - 7 factors</vt:lpstr>
      <vt:lpstr>Factor interpretations</vt:lpstr>
      <vt:lpstr>2nd Line of Analysis Multiple Correspondence Analysis (MCA)</vt:lpstr>
      <vt:lpstr>MCA Continued..</vt:lpstr>
      <vt:lpstr>MCA Continued.. MCA() (FactoMineR): method parameter</vt:lpstr>
      <vt:lpstr>MCA Continued..</vt:lpstr>
      <vt:lpstr>PowerPoint Presentation</vt:lpstr>
      <vt:lpstr>Closer the proximity, it reflects the similarity</vt:lpstr>
      <vt:lpstr>Conclusion of MCA </vt:lpstr>
      <vt:lpstr>3rd Line of Analysis ( Regression )</vt:lpstr>
      <vt:lpstr>PCA for regression</vt:lpstr>
      <vt:lpstr>PFA for regression</vt:lpstr>
      <vt:lpstr>PFA Continued..</vt:lpstr>
      <vt:lpstr>Logistic Regression</vt:lpstr>
      <vt:lpstr>Performance of logistic regression</vt:lpstr>
      <vt:lpstr>Regsubset Regression</vt:lpstr>
      <vt:lpstr>Regsubset continued..</vt:lpstr>
      <vt:lpstr>Regsubset continued..</vt:lpstr>
      <vt:lpstr>Regsubset Performance</vt:lpstr>
      <vt:lpstr>Ridge Regression</vt:lpstr>
      <vt:lpstr>Performance of Ridge Regression</vt:lpstr>
      <vt:lpstr>Lasso Regression</vt:lpstr>
      <vt:lpstr>Performance of Lasso Regression </vt:lpstr>
      <vt:lpstr>Elasticnet Regression</vt:lpstr>
      <vt:lpstr>Regression Model comparison</vt:lpstr>
      <vt:lpstr>Model interpretation and conclusion</vt:lpstr>
      <vt:lpstr>4th Line of Aspect Linear Discriminant Analysis </vt:lpstr>
      <vt:lpstr>LDA Continued…</vt:lpstr>
      <vt:lpstr>Performance of LDA in Prediction </vt:lpstr>
      <vt:lpstr>Analyzing the LD1 values from the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HR Attrition Data</dc:title>
  <dc:creator>Mishra, Jiten</dc:creator>
  <cp:lastModifiedBy>Mishra, Jiten</cp:lastModifiedBy>
  <cp:revision>5</cp:revision>
  <dcterms:created xsi:type="dcterms:W3CDTF">2023-05-27T20:31:17Z</dcterms:created>
  <dcterms:modified xsi:type="dcterms:W3CDTF">2023-06-06T23:32:08Z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0x010100DA99750F21BAF84CAE210B8BDA54CDEE</vt:lpwstr>
  </property>
</Properties>
</file>